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313" r:id="rId5"/>
    <p:sldId id="329" r:id="rId6"/>
    <p:sldId id="320" r:id="rId7"/>
    <p:sldId id="322" r:id="rId8"/>
    <p:sldId id="323" r:id="rId9"/>
    <p:sldId id="325" r:id="rId10"/>
    <p:sldId id="324" r:id="rId11"/>
    <p:sldId id="341" r:id="rId12"/>
    <p:sldId id="342" r:id="rId13"/>
    <p:sldId id="349" r:id="rId14"/>
    <p:sldId id="340" r:id="rId15"/>
    <p:sldId id="347" r:id="rId16"/>
    <p:sldId id="348" r:id="rId17"/>
    <p:sldId id="339" r:id="rId18"/>
    <p:sldId id="343" r:id="rId19"/>
    <p:sldId id="344" r:id="rId20"/>
    <p:sldId id="350" r:id="rId21"/>
    <p:sldId id="351" r:id="rId22"/>
    <p:sldId id="338" r:id="rId23"/>
    <p:sldId id="352" r:id="rId24"/>
    <p:sldId id="328" r:id="rId25"/>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7178"/>
    <a:srgbClr val="42545B"/>
    <a:srgbClr val="5B6E74"/>
    <a:srgbClr val="63787D"/>
    <a:srgbClr val="999977"/>
    <a:srgbClr val="778888"/>
    <a:srgbClr val="557799"/>
    <a:srgbClr val="000000"/>
    <a:srgbClr val="FF0000"/>
    <a:srgbClr val="EDC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65" autoAdjust="0"/>
  </p:normalViewPr>
  <p:slideViewPr>
    <p:cSldViewPr snapToGrid="0" showGuides="1">
      <p:cViewPr>
        <p:scale>
          <a:sx n="80" d="100"/>
          <a:sy n="80" d="100"/>
        </p:scale>
        <p:origin x="-1002" y="90"/>
      </p:cViewPr>
      <p:guideLst>
        <p:guide orient="horz" pos="602"/>
        <p:guide orient="horz" pos="4043"/>
        <p:guide orient="horz" pos="2387"/>
        <p:guide orient="horz" pos="4233"/>
        <p:guide orient="horz" pos="801"/>
        <p:guide pos="2880"/>
        <p:guide pos="288"/>
        <p:guide pos="5484"/>
        <p:guide pos="2824"/>
        <p:guide pos="2936"/>
        <p:guide pos="3884"/>
        <p:guide pos="1659"/>
      </p:guideLst>
    </p:cSldViewPr>
  </p:slideViewPr>
  <p:notesTextViewPr>
    <p:cViewPr>
      <p:scale>
        <a:sx n="1" d="1"/>
        <a:sy n="1" d="1"/>
      </p:scale>
      <p:origin x="0" y="0"/>
    </p:cViewPr>
  </p:notesTextViewPr>
  <p:sorterViewPr>
    <p:cViewPr>
      <p:scale>
        <a:sx n="100" d="100"/>
        <a:sy n="100" d="100"/>
      </p:scale>
      <p:origin x="0" y="582"/>
    </p:cViewPr>
  </p:sorterViewPr>
  <p:notesViewPr>
    <p:cSldViewPr snapToGrid="0" snapToObjects="1" showGuides="1">
      <p:cViewPr varScale="1">
        <p:scale>
          <a:sx n="67" d="100"/>
          <a:sy n="67" d="100"/>
        </p:scale>
        <p:origin x="-27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Accenture\Projects\UT\Ehrenberg%20Faculty%20sta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ccenture\Projects\UT\Ehrenberg%20Faculty%20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Yield Rates for Public and Private Four-Year</a:t>
            </a:r>
            <a:r>
              <a:rPr lang="en-GB" baseline="0" dirty="0"/>
              <a:t> Colleges</a:t>
            </a:r>
            <a:endParaRPr lang="en-GB" dirty="0"/>
          </a:p>
        </c:rich>
      </c:tx>
      <c:layout/>
      <c:overlay val="0"/>
    </c:title>
    <c:autoTitleDeleted val="0"/>
    <c:plotArea>
      <c:layout/>
      <c:lineChart>
        <c:grouping val="standard"/>
        <c:varyColors val="0"/>
        <c:ser>
          <c:idx val="0"/>
          <c:order val="0"/>
          <c:tx>
            <c:strRef>
              <c:f>Sheet1!$B$43</c:f>
              <c:strCache>
                <c:ptCount val="1"/>
                <c:pt idx="0">
                  <c:v>Public</c:v>
                </c:pt>
              </c:strCache>
            </c:strRef>
          </c:tx>
          <c:cat>
            <c:numRef>
              <c:f>Sheet1!$A$44:$A$53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Sheet1!$B$44:$B$53</c:f>
              <c:numCache>
                <c:formatCode>0.0%</c:formatCode>
                <c:ptCount val="10"/>
                <c:pt idx="0">
                  <c:v>0.51400000000000001</c:v>
                </c:pt>
                <c:pt idx="1">
                  <c:v>0.50600000000000001</c:v>
                </c:pt>
                <c:pt idx="2">
                  <c:v>0.49099999999999999</c:v>
                </c:pt>
                <c:pt idx="3">
                  <c:v>0.48899999999999999</c:v>
                </c:pt>
                <c:pt idx="4">
                  <c:v>0.47499999999999998</c:v>
                </c:pt>
                <c:pt idx="5">
                  <c:v>0.48399999999999999</c:v>
                </c:pt>
                <c:pt idx="6">
                  <c:v>0.46200000000000002</c:v>
                </c:pt>
                <c:pt idx="7">
                  <c:v>0.42899999999999999</c:v>
                </c:pt>
                <c:pt idx="8">
                  <c:v>0.42899999999999999</c:v>
                </c:pt>
                <c:pt idx="9">
                  <c:v>0.42599999999999999</c:v>
                </c:pt>
              </c:numCache>
            </c:numRef>
          </c:val>
          <c:smooth val="0"/>
        </c:ser>
        <c:ser>
          <c:idx val="1"/>
          <c:order val="1"/>
          <c:tx>
            <c:strRef>
              <c:f>Sheet1!$C$43</c:f>
              <c:strCache>
                <c:ptCount val="1"/>
                <c:pt idx="0">
                  <c:v>Private</c:v>
                </c:pt>
              </c:strCache>
            </c:strRef>
          </c:tx>
          <c:cat>
            <c:numRef>
              <c:f>Sheet1!$A$44:$A$53</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Sheet1!$C$44:$C$53</c:f>
              <c:numCache>
                <c:formatCode>0.0%</c:formatCode>
                <c:ptCount val="10"/>
                <c:pt idx="0">
                  <c:v>0.47799999999999998</c:v>
                </c:pt>
                <c:pt idx="1">
                  <c:v>0.45700000000000002</c:v>
                </c:pt>
                <c:pt idx="2">
                  <c:v>0.45500000000000002</c:v>
                </c:pt>
                <c:pt idx="3">
                  <c:v>0.442</c:v>
                </c:pt>
                <c:pt idx="4">
                  <c:v>0.438</c:v>
                </c:pt>
                <c:pt idx="5">
                  <c:v>0.442</c:v>
                </c:pt>
                <c:pt idx="6">
                  <c:v>0.433</c:v>
                </c:pt>
                <c:pt idx="7">
                  <c:v>0.38400000000000001</c:v>
                </c:pt>
                <c:pt idx="8">
                  <c:v>0.38400000000000001</c:v>
                </c:pt>
                <c:pt idx="9">
                  <c:v>0.36399999999999999</c:v>
                </c:pt>
              </c:numCache>
            </c:numRef>
          </c:val>
          <c:smooth val="0"/>
        </c:ser>
        <c:dLbls>
          <c:showLegendKey val="0"/>
          <c:showVal val="0"/>
          <c:showCatName val="0"/>
          <c:showSerName val="0"/>
          <c:showPercent val="0"/>
          <c:showBubbleSize val="0"/>
        </c:dLbls>
        <c:marker val="1"/>
        <c:smooth val="0"/>
        <c:axId val="78518144"/>
        <c:axId val="88056192"/>
      </c:lineChart>
      <c:catAx>
        <c:axId val="78518144"/>
        <c:scaling>
          <c:orientation val="minMax"/>
        </c:scaling>
        <c:delete val="0"/>
        <c:axPos val="b"/>
        <c:numFmt formatCode="General" sourceLinked="1"/>
        <c:majorTickMark val="out"/>
        <c:minorTickMark val="none"/>
        <c:tickLblPos val="nextTo"/>
        <c:txPr>
          <a:bodyPr/>
          <a:lstStyle/>
          <a:p>
            <a:pPr>
              <a:defRPr sz="1400"/>
            </a:pPr>
            <a:endParaRPr lang="en-US"/>
          </a:p>
        </c:txPr>
        <c:crossAx val="88056192"/>
        <c:crosses val="autoZero"/>
        <c:auto val="1"/>
        <c:lblAlgn val="ctr"/>
        <c:lblOffset val="100"/>
        <c:noMultiLvlLbl val="0"/>
      </c:catAx>
      <c:valAx>
        <c:axId val="88056192"/>
        <c:scaling>
          <c:orientation val="minMax"/>
          <c:max val="0.55000000000000004"/>
          <c:min val="0.30000000000000004"/>
        </c:scaling>
        <c:delete val="0"/>
        <c:axPos val="l"/>
        <c:majorGridlines/>
        <c:numFmt formatCode="0%" sourceLinked="0"/>
        <c:majorTickMark val="out"/>
        <c:minorTickMark val="none"/>
        <c:tickLblPos val="nextTo"/>
        <c:txPr>
          <a:bodyPr/>
          <a:lstStyle/>
          <a:p>
            <a:pPr>
              <a:defRPr sz="1400"/>
            </a:pPr>
            <a:endParaRPr lang="en-US"/>
          </a:p>
        </c:txPr>
        <c:crossAx val="78518144"/>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International Student </a:t>
            </a:r>
            <a:r>
              <a:rPr lang="en-GB" dirty="0" err="1" smtClean="0"/>
              <a:t>Enrollment</a:t>
            </a:r>
            <a:r>
              <a:rPr lang="en-GB" dirty="0" smtClean="0"/>
              <a:t> in </a:t>
            </a:r>
            <a:r>
              <a:rPr lang="en-GB" dirty="0"/>
              <a:t>U.S. </a:t>
            </a:r>
            <a:r>
              <a:rPr lang="en-GB" dirty="0" smtClean="0"/>
              <a:t>Universities</a:t>
            </a:r>
            <a:endParaRPr lang="en-GB" dirty="0"/>
          </a:p>
        </c:rich>
      </c:tx>
      <c:layout/>
      <c:overlay val="0"/>
    </c:title>
    <c:autoTitleDeleted val="0"/>
    <c:plotArea>
      <c:layout>
        <c:manualLayout>
          <c:layoutTarget val="inner"/>
          <c:xMode val="edge"/>
          <c:yMode val="edge"/>
          <c:x val="0.10755919133651123"/>
          <c:y val="0.19685185185185186"/>
          <c:w val="0.87532969815119166"/>
          <c:h val="0.56893518518518515"/>
        </c:manualLayout>
      </c:layout>
      <c:lineChart>
        <c:grouping val="standard"/>
        <c:varyColors val="0"/>
        <c:ser>
          <c:idx val="0"/>
          <c:order val="0"/>
          <c:cat>
            <c:strRef>
              <c:f>Sheet1!$A$56:$A$62</c:f>
              <c:strCache>
                <c:ptCount val="7"/>
                <c:pt idx="0">
                  <c:v>2005-2006</c:v>
                </c:pt>
                <c:pt idx="1">
                  <c:v>2006-2007</c:v>
                </c:pt>
                <c:pt idx="2">
                  <c:v>2007-2008</c:v>
                </c:pt>
                <c:pt idx="3">
                  <c:v>2008-2009</c:v>
                </c:pt>
                <c:pt idx="4">
                  <c:v>2009-2010</c:v>
                </c:pt>
                <c:pt idx="5">
                  <c:v>2010-2011</c:v>
                </c:pt>
                <c:pt idx="6">
                  <c:v>2011-2012</c:v>
                </c:pt>
              </c:strCache>
            </c:strRef>
          </c:cat>
          <c:val>
            <c:numRef>
              <c:f>Sheet1!$B$56:$B$62</c:f>
              <c:numCache>
                <c:formatCode>_(* #,##0_);_(* \(#,##0\);_(* "-"??_);_(@_)</c:formatCode>
                <c:ptCount val="7"/>
                <c:pt idx="0">
                  <c:v>564766</c:v>
                </c:pt>
                <c:pt idx="1">
                  <c:v>582984</c:v>
                </c:pt>
                <c:pt idx="2">
                  <c:v>623805</c:v>
                </c:pt>
                <c:pt idx="3">
                  <c:v>671616</c:v>
                </c:pt>
                <c:pt idx="4">
                  <c:v>690923</c:v>
                </c:pt>
                <c:pt idx="5">
                  <c:v>723277</c:v>
                </c:pt>
                <c:pt idx="6">
                  <c:v>764495</c:v>
                </c:pt>
              </c:numCache>
            </c:numRef>
          </c:val>
          <c:smooth val="0"/>
        </c:ser>
        <c:dLbls>
          <c:showLegendKey val="0"/>
          <c:showVal val="0"/>
          <c:showCatName val="0"/>
          <c:showSerName val="0"/>
          <c:showPercent val="0"/>
          <c:showBubbleSize val="0"/>
        </c:dLbls>
        <c:marker val="1"/>
        <c:smooth val="0"/>
        <c:axId val="33010816"/>
        <c:axId val="33012352"/>
      </c:lineChart>
      <c:catAx>
        <c:axId val="33010816"/>
        <c:scaling>
          <c:orientation val="minMax"/>
        </c:scaling>
        <c:delete val="0"/>
        <c:axPos val="b"/>
        <c:majorTickMark val="out"/>
        <c:minorTickMark val="none"/>
        <c:tickLblPos val="nextTo"/>
        <c:txPr>
          <a:bodyPr/>
          <a:lstStyle/>
          <a:p>
            <a:pPr>
              <a:defRPr sz="1400"/>
            </a:pPr>
            <a:endParaRPr lang="en-US"/>
          </a:p>
        </c:txPr>
        <c:crossAx val="33012352"/>
        <c:crosses val="autoZero"/>
        <c:auto val="1"/>
        <c:lblAlgn val="ctr"/>
        <c:lblOffset val="100"/>
        <c:noMultiLvlLbl val="0"/>
      </c:catAx>
      <c:valAx>
        <c:axId val="33012352"/>
        <c:scaling>
          <c:orientation val="minMax"/>
          <c:max val="800000"/>
          <c:min val="500000"/>
        </c:scaling>
        <c:delete val="0"/>
        <c:axPos val="l"/>
        <c:majorGridlines/>
        <c:numFmt formatCode="#,##0" sourceLinked="0"/>
        <c:majorTickMark val="out"/>
        <c:minorTickMark val="none"/>
        <c:tickLblPos val="nextTo"/>
        <c:txPr>
          <a:bodyPr/>
          <a:lstStyle/>
          <a:p>
            <a:pPr>
              <a:defRPr sz="1400"/>
            </a:pPr>
            <a:endParaRPr lang="en-US"/>
          </a:p>
        </c:txPr>
        <c:crossAx val="3301081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8FA3CA-5725-4BA7-A851-72A62AC5A8EE}" type="datetimeFigureOut">
              <a:rPr lang="en-CA" smtClean="0"/>
              <a:pPr/>
              <a:t>21/07/2013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873CA4-7EF9-467F-99BD-6DDCB9451CF6}" type="slidenum">
              <a:rPr lang="en-CA" smtClean="0"/>
              <a:pPr/>
              <a:t>‹#›</a:t>
            </a:fld>
            <a:endParaRPr lang="en-CA"/>
          </a:p>
        </p:txBody>
      </p:sp>
    </p:spTree>
    <p:extLst>
      <p:ext uri="{BB962C8B-B14F-4D97-AF65-F5344CB8AC3E}">
        <p14:creationId xmlns:p14="http://schemas.microsoft.com/office/powerpoint/2010/main" val="2175470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7/21/2013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a:t>
            </a:fld>
            <a:endParaRPr lang="en-US"/>
          </a:p>
        </p:txBody>
      </p:sp>
    </p:spTree>
    <p:extLst>
      <p:ext uri="{BB962C8B-B14F-4D97-AF65-F5344CB8AC3E}">
        <p14:creationId xmlns:p14="http://schemas.microsoft.com/office/powerpoint/2010/main" val="28664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main story:</a:t>
            </a:r>
            <a:r>
              <a:rPr lang="en-US" baseline="0" dirty="0" smtClean="0"/>
              <a:t> demographic changes projected to 2020 mean that universities will be expected to provide more financial aid, and will need to rethink curriculum (more differentiation and specialization)</a:t>
            </a:r>
            <a:endParaRPr lang="en-US" dirty="0" smtClean="0"/>
          </a:p>
          <a:p>
            <a:pPr marL="628650" lvl="1" indent="-171450">
              <a:buFont typeface="Arial" pitchFamily="34" charset="0"/>
              <a:buChar char="•"/>
            </a:pPr>
            <a:r>
              <a:rPr lang="en-US" dirty="0" smtClean="0"/>
              <a:t>Racial and ethnic changes</a:t>
            </a:r>
            <a:r>
              <a:rPr lang="en-US" baseline="0" dirty="0" smtClean="0"/>
              <a:t> in students entering college: more Hispanic and Asian students, less African American and white</a:t>
            </a:r>
          </a:p>
          <a:p>
            <a:pPr marL="1085850" lvl="2" indent="-171450">
              <a:buFont typeface="Arial" pitchFamily="34" charset="0"/>
              <a:buChar char="•"/>
            </a:pPr>
            <a:r>
              <a:rPr lang="en-US" baseline="0" dirty="0" smtClean="0"/>
              <a:t>Implication – Hispanic students tend to come from low socioeconomic backgrounds (multiple studies) compared to white students—expect increased need for financial aid</a:t>
            </a:r>
          </a:p>
          <a:p>
            <a:pPr marL="628650" lvl="1" indent="-171450">
              <a:buFont typeface="Arial" pitchFamily="34" charset="0"/>
              <a:buChar char="•"/>
            </a:pPr>
            <a:r>
              <a:rPr lang="en-US" baseline="0" dirty="0" smtClean="0"/>
              <a:t>Implication of older students – more likely to seek certificates or associate’s degrees</a:t>
            </a:r>
          </a:p>
          <a:p>
            <a:pPr marL="628650" lvl="1" indent="-171450">
              <a:buFont typeface="Arial" pitchFamily="34" charset="0"/>
              <a:buChar char="•"/>
            </a:pPr>
            <a:r>
              <a:rPr lang="en-US" baseline="0" dirty="0" smtClean="0"/>
              <a:t>Implication of completing degrees in multiple institutions – demand for differentiated curriculums and specializations</a:t>
            </a:r>
          </a:p>
          <a:p>
            <a:pPr marL="628650" lvl="1"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12</a:t>
            </a:fld>
            <a:endParaRPr lang="en-US"/>
          </a:p>
        </p:txBody>
      </p:sp>
    </p:spTree>
    <p:extLst>
      <p:ext uri="{BB962C8B-B14F-4D97-AF65-F5344CB8AC3E}">
        <p14:creationId xmlns:p14="http://schemas.microsoft.com/office/powerpoint/2010/main" val="3808019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FE9BC4E5-2BC1-4F43-85DD-A1B8F74CB7EB}" type="slidenum">
              <a:rPr lang="en-US" smtClean="0"/>
              <a:pPr/>
              <a:t>13</a:t>
            </a:fld>
            <a:endParaRPr lang="en-US"/>
          </a:p>
        </p:txBody>
      </p:sp>
    </p:spTree>
    <p:extLst>
      <p:ext uri="{BB962C8B-B14F-4D97-AF65-F5344CB8AC3E}">
        <p14:creationId xmlns:p14="http://schemas.microsoft.com/office/powerpoint/2010/main" val="442006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FE9BC4E5-2BC1-4F43-85DD-A1B8F74CB7EB}" type="slidenum">
              <a:rPr lang="en-US" smtClean="0"/>
              <a:pPr/>
              <a:t>14</a:t>
            </a:fld>
            <a:endParaRPr lang="en-US"/>
          </a:p>
        </p:txBody>
      </p:sp>
    </p:spTree>
    <p:extLst>
      <p:ext uri="{BB962C8B-B14F-4D97-AF65-F5344CB8AC3E}">
        <p14:creationId xmlns:p14="http://schemas.microsoft.com/office/powerpoint/2010/main" val="152085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15</a:t>
            </a:fld>
            <a:endParaRPr lang="en-US"/>
          </a:p>
        </p:txBody>
      </p:sp>
    </p:spTree>
    <p:extLst>
      <p:ext uri="{BB962C8B-B14F-4D97-AF65-F5344CB8AC3E}">
        <p14:creationId xmlns:p14="http://schemas.microsoft.com/office/powerpoint/2010/main" val="1131789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16</a:t>
            </a:fld>
            <a:endParaRPr lang="en-US"/>
          </a:p>
        </p:txBody>
      </p:sp>
    </p:spTree>
    <p:extLst>
      <p:ext uri="{BB962C8B-B14F-4D97-AF65-F5344CB8AC3E}">
        <p14:creationId xmlns:p14="http://schemas.microsoft.com/office/powerpoint/2010/main" val="113178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9BC4E5-2BC1-4F43-85DD-A1B8F74CB7EB}" type="slidenum">
              <a:rPr lang="en-US" smtClean="0"/>
              <a:pPr/>
              <a:t>17</a:t>
            </a:fld>
            <a:endParaRPr lang="en-US"/>
          </a:p>
        </p:txBody>
      </p:sp>
    </p:spTree>
    <p:extLst>
      <p:ext uri="{BB962C8B-B14F-4D97-AF65-F5344CB8AC3E}">
        <p14:creationId xmlns:p14="http://schemas.microsoft.com/office/powerpoint/2010/main" val="429271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9BC4E5-2BC1-4F43-85DD-A1B8F74CB7EB}" type="slidenum">
              <a:rPr lang="en-US" smtClean="0"/>
              <a:pPr/>
              <a:t>18</a:t>
            </a:fld>
            <a:endParaRPr lang="en-US"/>
          </a:p>
        </p:txBody>
      </p:sp>
    </p:spTree>
    <p:extLst>
      <p:ext uri="{BB962C8B-B14F-4D97-AF65-F5344CB8AC3E}">
        <p14:creationId xmlns:p14="http://schemas.microsoft.com/office/powerpoint/2010/main" val="429271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19</a:t>
            </a:fld>
            <a:endParaRPr lang="en-US"/>
          </a:p>
        </p:txBody>
      </p:sp>
    </p:spTree>
    <p:extLst>
      <p:ext uri="{BB962C8B-B14F-4D97-AF65-F5344CB8AC3E}">
        <p14:creationId xmlns:p14="http://schemas.microsoft.com/office/powerpoint/2010/main" val="1866488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20</a:t>
            </a:fld>
            <a:endParaRPr lang="en-US"/>
          </a:p>
        </p:txBody>
      </p:sp>
    </p:spTree>
    <p:extLst>
      <p:ext uri="{BB962C8B-B14F-4D97-AF65-F5344CB8AC3E}">
        <p14:creationId xmlns:p14="http://schemas.microsoft.com/office/powerpoint/2010/main" val="186648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3</a:t>
            </a:fld>
            <a:endParaRPr lang="en-US"/>
          </a:p>
        </p:txBody>
      </p:sp>
    </p:spTree>
    <p:extLst>
      <p:ext uri="{BB962C8B-B14F-4D97-AF65-F5344CB8AC3E}">
        <p14:creationId xmlns:p14="http://schemas.microsoft.com/office/powerpoint/2010/main" val="259321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4</a:t>
            </a:fld>
            <a:endParaRPr lang="en-US"/>
          </a:p>
        </p:txBody>
      </p:sp>
    </p:spTree>
    <p:extLst>
      <p:ext uri="{BB962C8B-B14F-4D97-AF65-F5344CB8AC3E}">
        <p14:creationId xmlns:p14="http://schemas.microsoft.com/office/powerpoint/2010/main" val="86880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5</a:t>
            </a:fld>
            <a:endParaRPr lang="en-US"/>
          </a:p>
        </p:txBody>
      </p:sp>
    </p:spTree>
    <p:extLst>
      <p:ext uri="{BB962C8B-B14F-4D97-AF65-F5344CB8AC3E}">
        <p14:creationId xmlns:p14="http://schemas.microsoft.com/office/powerpoint/2010/main" val="13937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What do we do?</a:t>
            </a:r>
          </a:p>
          <a:p>
            <a:pPr marL="457200" indent="-457200">
              <a:buFont typeface="+mj-lt"/>
              <a:buAutoNum type="arabicPeriod"/>
            </a:pPr>
            <a:r>
              <a:rPr lang="en-US" dirty="0" smtClean="0"/>
              <a:t>Let’s look at </a:t>
            </a:r>
            <a:r>
              <a:rPr lang="en-US" dirty="0" smtClean="0"/>
              <a:t>8</a:t>
            </a:r>
            <a:r>
              <a:rPr lang="en-US" baseline="0" dirty="0" smtClean="0"/>
              <a:t> </a:t>
            </a:r>
            <a:r>
              <a:rPr lang="en-US" dirty="0" smtClean="0"/>
              <a:t>trends </a:t>
            </a:r>
            <a:r>
              <a:rPr lang="en-US" dirty="0" smtClean="0"/>
              <a:t>impacting American higher education</a:t>
            </a:r>
          </a:p>
          <a:p>
            <a:pPr marL="457200" indent="-457200">
              <a:buFont typeface="+mj-lt"/>
              <a:buAutoNum type="arabicPeriod"/>
            </a:pPr>
            <a:r>
              <a:rPr lang="en-US" dirty="0" smtClean="0"/>
              <a:t>Let’s ask ourselves the question, “What do we do about it?”</a:t>
            </a:r>
          </a:p>
          <a:p>
            <a:pPr marL="914400" lvl="1" indent="-457200">
              <a:buFont typeface="+mj-lt"/>
              <a:buAutoNum type="alphaUcPeriod"/>
            </a:pPr>
            <a:r>
              <a:rPr lang="en-US" dirty="0" smtClean="0"/>
              <a:t>Hunker down – it will blow over</a:t>
            </a:r>
          </a:p>
          <a:p>
            <a:pPr marL="914400" lvl="1" indent="-457200">
              <a:buFont typeface="+mj-lt"/>
              <a:buAutoNum type="alphaUcPeriod"/>
            </a:pPr>
            <a:r>
              <a:rPr lang="en-US" dirty="0" smtClean="0"/>
              <a:t>Study it</a:t>
            </a:r>
          </a:p>
          <a:p>
            <a:pPr marL="914400" lvl="1" indent="-457200">
              <a:buFont typeface="+mj-lt"/>
              <a:buAutoNum type="alphaUcPeriod"/>
            </a:pPr>
            <a:r>
              <a:rPr lang="en-US" dirty="0" smtClean="0"/>
              <a:t>Pilot</a:t>
            </a:r>
          </a:p>
          <a:p>
            <a:pPr marL="914400" lvl="1" indent="-457200">
              <a:buFont typeface="+mj-lt"/>
              <a:buAutoNum type="alphaUcPeriod"/>
            </a:pPr>
            <a:r>
              <a:rPr lang="en-US" dirty="0" smtClean="0"/>
              <a:t>Innovate and transform</a:t>
            </a:r>
          </a:p>
          <a:p>
            <a:pPr marL="457200" indent="-45720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6</a:t>
            </a:fld>
            <a:endParaRPr lang="en-US"/>
          </a:p>
        </p:txBody>
      </p:sp>
    </p:spTree>
    <p:extLst>
      <p:ext uri="{BB962C8B-B14F-4D97-AF65-F5344CB8AC3E}">
        <p14:creationId xmlns:p14="http://schemas.microsoft.com/office/powerpoint/2010/main" val="301282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E9BC4E5-2BC1-4F43-85DD-A1B8F74CB7EB}" type="slidenum">
              <a:rPr lang="en-US" smtClean="0"/>
              <a:pPr/>
              <a:t>8</a:t>
            </a:fld>
            <a:endParaRPr lang="en-US"/>
          </a:p>
        </p:txBody>
      </p:sp>
    </p:spTree>
    <p:extLst>
      <p:ext uri="{BB962C8B-B14F-4D97-AF65-F5344CB8AC3E}">
        <p14:creationId xmlns:p14="http://schemas.microsoft.com/office/powerpoint/2010/main" val="319522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E9BC4E5-2BC1-4F43-85DD-A1B8F74CB7EB}" type="slidenum">
              <a:rPr lang="en-US" smtClean="0"/>
              <a:pPr/>
              <a:t>9</a:t>
            </a:fld>
            <a:endParaRPr lang="en-US"/>
          </a:p>
        </p:txBody>
      </p:sp>
    </p:spTree>
    <p:extLst>
      <p:ext uri="{BB962C8B-B14F-4D97-AF65-F5344CB8AC3E}">
        <p14:creationId xmlns:p14="http://schemas.microsoft.com/office/powerpoint/2010/main" val="319522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9BC4E5-2BC1-4F43-85DD-A1B8F74CB7EB}" type="slidenum">
              <a:rPr lang="en-US" smtClean="0"/>
              <a:pPr/>
              <a:t>10</a:t>
            </a:fld>
            <a:endParaRPr lang="en-US"/>
          </a:p>
        </p:txBody>
      </p:sp>
    </p:spTree>
    <p:extLst>
      <p:ext uri="{BB962C8B-B14F-4D97-AF65-F5344CB8AC3E}">
        <p14:creationId xmlns:p14="http://schemas.microsoft.com/office/powerpoint/2010/main" val="177615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11</a:t>
            </a:fld>
            <a:endParaRPr lang="en-US"/>
          </a:p>
        </p:txBody>
      </p:sp>
    </p:spTree>
    <p:extLst>
      <p:ext uri="{BB962C8B-B14F-4D97-AF65-F5344CB8AC3E}">
        <p14:creationId xmlns:p14="http://schemas.microsoft.com/office/powerpoint/2010/main" val="1520851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Black Signature Bottom">
    <p:spTree>
      <p:nvGrpSpPr>
        <p:cNvPr id="1" name=""/>
        <p:cNvGrpSpPr/>
        <p:nvPr/>
      </p:nvGrpSpPr>
      <p:grpSpPr>
        <a:xfrm>
          <a:off x="0" y="0"/>
          <a:ext cx="0" cy="0"/>
          <a:chOff x="0" y="0"/>
          <a:chExt cx="0" cy="0"/>
        </a:xfrm>
      </p:grpSpPr>
      <p:pic>
        <p:nvPicPr>
          <p:cNvPr id="28" name="Picture 27"/>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855754" y="1499"/>
            <a:ext cx="4288246" cy="4196877"/>
          </a:xfrm>
          <a:prstGeom prst="rect">
            <a:avLst/>
          </a:prstGeom>
          <a:noFill/>
          <a:ln>
            <a:noFill/>
          </a:ln>
        </p:spPr>
      </p:pic>
      <p:sp>
        <p:nvSpPr>
          <p:cNvPr id="9" name="Text Placeholder 8"/>
          <p:cNvSpPr>
            <a:spLocks noGrp="1"/>
          </p:cNvSpPr>
          <p:nvPr>
            <p:ph type="body" sz="quarter" idx="10" hasCustomPrompt="1"/>
          </p:nvPr>
        </p:nvSpPr>
        <p:spPr>
          <a:xfrm>
            <a:off x="458788" y="848099"/>
            <a:ext cx="4024312" cy="980701"/>
          </a:xfrm>
        </p:spPr>
        <p:txBody>
          <a:bodyPr>
            <a:noAutofit/>
          </a:bodyPr>
          <a:lstStyle>
            <a:lvl1pPr marL="0" indent="0">
              <a:lnSpc>
                <a:spcPts val="3900"/>
              </a:lnSpc>
              <a:spcBef>
                <a:spcPts val="0"/>
              </a:spcBef>
              <a:spcAft>
                <a:spcPts val="0"/>
              </a:spcAft>
              <a:buNone/>
              <a:defRPr sz="2800" baseline="0">
                <a:solidFill>
                  <a:schemeClr val="tx1"/>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Master Title Slide Headline</a:t>
            </a:r>
          </a:p>
        </p:txBody>
      </p:sp>
      <p:sp>
        <p:nvSpPr>
          <p:cNvPr id="19" name="Text Placeholder 18"/>
          <p:cNvSpPr>
            <a:spLocks noGrp="1"/>
          </p:cNvSpPr>
          <p:nvPr>
            <p:ph type="body" sz="quarter" idx="11" hasCustomPrompt="1"/>
          </p:nvPr>
        </p:nvSpPr>
        <p:spPr>
          <a:xfrm>
            <a:off x="457200" y="1949825"/>
            <a:ext cx="3738563" cy="282387"/>
          </a:xfrm>
        </p:spPr>
        <p:txBody>
          <a:bodyPr>
            <a:normAutofit/>
          </a:bodyPr>
          <a:lstStyle>
            <a:lvl1pPr>
              <a:buNone/>
              <a:defRPr sz="1600">
                <a:solidFill>
                  <a:schemeClr val="tx1"/>
                </a:solidFill>
              </a:defRPr>
            </a:lvl1pPr>
          </a:lstStyle>
          <a:p>
            <a:pPr lvl="0"/>
            <a:r>
              <a:rPr lang="en-US" dirty="0" smtClean="0"/>
              <a:t>Date Placeholder</a:t>
            </a:r>
            <a:endParaRPr lang="en-US" dirty="0"/>
          </a:p>
        </p:txBody>
      </p:sp>
      <p:grpSp>
        <p:nvGrpSpPr>
          <p:cNvPr id="16" name="Group 15"/>
          <p:cNvGrpSpPr/>
          <p:nvPr userDrawn="1"/>
        </p:nvGrpSpPr>
        <p:grpSpPr>
          <a:xfrm>
            <a:off x="5701703" y="3499078"/>
            <a:ext cx="3074395" cy="2060440"/>
            <a:chOff x="5701703" y="185219"/>
            <a:chExt cx="3074395" cy="2060440"/>
          </a:xfrm>
        </p:grpSpPr>
        <p:sp>
          <p:nvSpPr>
            <p:cNvPr id="17" name="Freeform 16"/>
            <p:cNvSpPr/>
            <p:nvPr/>
          </p:nvSpPr>
          <p:spPr>
            <a:xfrm>
              <a:off x="6164291" y="185219"/>
              <a:ext cx="2013677"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703" y="1025468"/>
              <a:ext cx="3074395" cy="251999"/>
            </a:xfrm>
            <a:prstGeom prst="rect">
              <a:avLst/>
            </a:prstGeom>
          </p:spPr>
        </p:pic>
      </p:grpSp>
      <p:grpSp>
        <p:nvGrpSpPr>
          <p:cNvPr id="21" name="Group 20"/>
          <p:cNvGrpSpPr/>
          <p:nvPr userDrawn="1"/>
        </p:nvGrpSpPr>
        <p:grpSpPr>
          <a:xfrm>
            <a:off x="459321" y="5788818"/>
            <a:ext cx="2183716" cy="635721"/>
            <a:chOff x="459321" y="5788818"/>
            <a:chExt cx="2183716" cy="635721"/>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321" y="6039743"/>
              <a:ext cx="2183716" cy="384796"/>
            </a:xfrm>
            <a:prstGeom prst="rect">
              <a:avLst/>
            </a:prstGeom>
          </p:spPr>
        </p:pic>
        <p:sp>
          <p:nvSpPr>
            <p:cNvPr id="23" name="Freeform 22"/>
            <p:cNvSpPr/>
            <p:nvPr/>
          </p:nvSpPr>
          <p:spPr>
            <a:xfrm>
              <a:off x="1741785" y="5788818"/>
              <a:ext cx="210221" cy="21510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73817" y="6279323"/>
            <a:ext cx="2520922" cy="176078"/>
          </a:xfrm>
          <a:prstGeom prst="rect">
            <a:avLst/>
          </a:prstGeom>
        </p:spPr>
      </p:pic>
      <p:cxnSp>
        <p:nvCxnSpPr>
          <p:cNvPr id="25" name="Straight Connector 24"/>
          <p:cNvCxnSpPr/>
          <p:nvPr userDrawn="1"/>
        </p:nvCxnSpPr>
        <p:spPr>
          <a:xfrm>
            <a:off x="457200" y="6570921"/>
            <a:ext cx="8686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4485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Image">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108330" y="614"/>
            <a:ext cx="5035669" cy="5534973"/>
          </a:xfrm>
          <a:prstGeom prst="rect">
            <a:avLst/>
          </a:prstGeom>
          <a:noFill/>
          <a:ln>
            <a:noFill/>
          </a:ln>
        </p:spPr>
      </p:pic>
      <p:sp>
        <p:nvSpPr>
          <p:cNvPr id="5" name="Text Placeholder 8"/>
          <p:cNvSpPr>
            <a:spLocks noGrp="1"/>
          </p:cNvSpPr>
          <p:nvPr>
            <p:ph type="body" sz="quarter" idx="10" hasCustomPrompt="1"/>
          </p:nvPr>
        </p:nvSpPr>
        <p:spPr>
          <a:xfrm>
            <a:off x="457201" y="3910061"/>
            <a:ext cx="4203700" cy="2622222"/>
          </a:xfrm>
        </p:spPr>
        <p:txBody>
          <a:bodyPr lIns="0" rIns="0" anchor="b" anchorCtr="0">
            <a:noAutofit/>
          </a:bodyPr>
          <a:lstStyle>
            <a:lvl1pPr marL="0" indent="0" algn="l">
              <a:lnSpc>
                <a:spcPts val="3900"/>
              </a:lnSpc>
              <a:spcBef>
                <a:spcPts val="0"/>
              </a:spcBef>
              <a:spcAft>
                <a:spcPts val="0"/>
              </a:spcAft>
              <a:buNone/>
              <a:defRPr sz="4000" b="0" baseline="0">
                <a:solidFill>
                  <a:schemeClr val="accent2"/>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Master Divider Slide Headline</a:t>
            </a:r>
          </a:p>
        </p:txBody>
      </p:sp>
    </p:spTree>
    <p:extLst>
      <p:ext uri="{BB962C8B-B14F-4D97-AF65-F5344CB8AC3E}">
        <p14:creationId xmlns:p14="http://schemas.microsoft.com/office/powerpoint/2010/main" val="23099448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Color">
    <p:bg>
      <p:bgPr>
        <a:solidFill>
          <a:schemeClr val="accent2"/>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457200" y="3910061"/>
            <a:ext cx="8228013" cy="2622222"/>
          </a:xfrm>
        </p:spPr>
        <p:txBody>
          <a:bodyPr lIns="0" rIns="0" anchor="b" anchorCtr="0">
            <a:noAutofit/>
          </a:bodyPr>
          <a:lstStyle>
            <a:lvl1pPr marL="0" indent="0" algn="l">
              <a:lnSpc>
                <a:spcPts val="3900"/>
              </a:lnSpc>
              <a:spcBef>
                <a:spcPts val="0"/>
              </a:spcBef>
              <a:spcAft>
                <a:spcPts val="0"/>
              </a:spcAft>
              <a:buNone/>
              <a:defRPr sz="4000" b="0" baseline="0">
                <a:solidFill>
                  <a:schemeClr val="bg1"/>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Master Divider Slide Headline</a:t>
            </a:r>
          </a:p>
        </p:txBody>
      </p:sp>
    </p:spTree>
    <p:extLst>
      <p:ext uri="{BB962C8B-B14F-4D97-AF65-F5344CB8AC3E}">
        <p14:creationId xmlns:p14="http://schemas.microsoft.com/office/powerpoint/2010/main" val="23598587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p:txBody>
          <a:bodyPr/>
          <a:lstStyle>
            <a:lvl1pPr>
              <a:defRPr sz="2200"/>
            </a:lvl1pPr>
            <a:lvl2pPr>
              <a:defRPr sz="2000"/>
            </a:lvl2pPr>
            <a:lvl3pPr>
              <a:defRPr sz="1800"/>
            </a:lvl3pPr>
            <a:lvl4pPr>
              <a:defRPr sz="1600"/>
            </a:lvl4pPr>
            <a:lvl5pPr>
              <a:defRPr sz="14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cxnSp>
        <p:nvCxnSpPr>
          <p:cNvPr id="7" name="Straight Connector 6"/>
          <p:cNvCxnSpPr/>
          <p:nvPr userDrawn="1"/>
        </p:nvCxnSpPr>
        <p:spPr>
          <a:xfrm>
            <a:off x="457994" y="1162050"/>
            <a:ext cx="8686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444500" y="6572250"/>
            <a:ext cx="2573227" cy="230832"/>
          </a:xfrm>
          <a:prstGeom prst="rect">
            <a:avLst/>
          </a:prstGeom>
          <a:noFill/>
        </p:spPr>
        <p:txBody>
          <a:bodyPr wrap="square" lIns="0">
            <a:spAutoFit/>
          </a:bodyPr>
          <a:lstStyle/>
          <a:p>
            <a:pPr algn="ctr">
              <a:defRPr/>
            </a:pPr>
            <a:r>
              <a:rPr lang="en-US" sz="900" dirty="0">
                <a:solidFill>
                  <a:schemeClr val="tx1">
                    <a:lumMod val="50000"/>
                    <a:lumOff val="50000"/>
                  </a:schemeClr>
                </a:solidFill>
                <a:latin typeface="Arial" pitchFamily="34" charset="0"/>
                <a:cs typeface="Arial" pitchFamily="34" charset="0"/>
              </a:rPr>
              <a:t>Copyright © </a:t>
            </a:r>
            <a:r>
              <a:rPr lang="en-US" sz="900" dirty="0" smtClean="0">
                <a:solidFill>
                  <a:schemeClr val="tx1">
                    <a:lumMod val="50000"/>
                    <a:lumOff val="50000"/>
                  </a:schemeClr>
                </a:solidFill>
                <a:latin typeface="Arial" pitchFamily="34" charset="0"/>
                <a:cs typeface="Arial" pitchFamily="34" charset="0"/>
              </a:rPr>
              <a:t>2013</a:t>
            </a:r>
            <a:r>
              <a:rPr lang="en-US" sz="900" baseline="0" dirty="0" smtClean="0">
                <a:solidFill>
                  <a:schemeClr val="tx1">
                    <a:lumMod val="50000"/>
                    <a:lumOff val="50000"/>
                  </a:schemeClr>
                </a:solidFill>
                <a:latin typeface="Arial" pitchFamily="34" charset="0"/>
                <a:cs typeface="Arial" pitchFamily="34" charset="0"/>
              </a:rPr>
              <a:t> </a:t>
            </a:r>
            <a:r>
              <a:rPr lang="en-US" sz="900" dirty="0" smtClean="0">
                <a:solidFill>
                  <a:schemeClr val="tx1">
                    <a:lumMod val="50000"/>
                    <a:lumOff val="50000"/>
                  </a:schemeClr>
                </a:solidFill>
                <a:latin typeface="Arial" pitchFamily="34" charset="0"/>
                <a:cs typeface="Arial" pitchFamily="34" charset="0"/>
              </a:rPr>
              <a:t>Accenture  </a:t>
            </a:r>
            <a:r>
              <a:rPr lang="en-US" sz="900" dirty="0">
                <a:solidFill>
                  <a:schemeClr val="tx1">
                    <a:lumMod val="50000"/>
                    <a:lumOff val="50000"/>
                  </a:schemeClr>
                </a:solidFill>
                <a:latin typeface="Arial" pitchFamily="34" charset="0"/>
                <a:cs typeface="Arial" pitchFamily="34" charset="0"/>
              </a:rPr>
              <a:t>All rights reserved.</a:t>
            </a:r>
          </a:p>
        </p:txBody>
      </p:sp>
      <p:sp>
        <p:nvSpPr>
          <p:cNvPr id="4" name="Title 3"/>
          <p:cNvSpPr>
            <a:spLocks noGrp="1"/>
          </p:cNvSpPr>
          <p:nvPr>
            <p:ph type="title" hasCustomPrompt="1"/>
          </p:nvPr>
        </p:nvSpPr>
        <p:spPr/>
        <p:txBody>
          <a:bodyPr>
            <a:normAutofit/>
          </a:bodyPr>
          <a:lstStyle>
            <a:lvl1pPr>
              <a:defRPr sz="2800">
                <a:solidFill>
                  <a:schemeClr val="accent2"/>
                </a:solidFill>
              </a:defRPr>
            </a:lvl1pPr>
          </a:lstStyle>
          <a:p>
            <a:r>
              <a:rPr lang="en-US" dirty="0" smtClean="0"/>
              <a:t>Master Title Slide Headline</a:t>
            </a:r>
            <a:endParaRPr lang="en-CA" dirty="0"/>
          </a:p>
        </p:txBody>
      </p:sp>
      <p:sp>
        <p:nvSpPr>
          <p:cNvPr id="8" name="TextBox 7"/>
          <p:cNvSpPr txBox="1"/>
          <p:nvPr userDrawn="1"/>
        </p:nvSpPr>
        <p:spPr>
          <a:xfrm>
            <a:off x="8144698" y="6562940"/>
            <a:ext cx="536400" cy="244800"/>
          </a:xfrm>
          <a:prstGeom prst="rect">
            <a:avLst/>
          </a:prstGeom>
          <a:noFill/>
        </p:spPr>
        <p:txBody>
          <a:bodyPr wrap="square" lIns="0" tIns="0" rIns="0" bIns="0" rtlCol="0" anchor="ctr" anchorCtr="0">
            <a:noAutofit/>
          </a:bodyPr>
          <a:lstStyle/>
          <a:p>
            <a:pPr algn="r"/>
            <a:fld id="{597A8DCA-8F96-49CD-B4D5-7AC92F955860}" type="slidenum">
              <a:rPr lang="en-CA" sz="900" smtClean="0">
                <a:solidFill>
                  <a:srgbClr val="7F7F7F"/>
                </a:solidFill>
                <a:latin typeface="Arial" pitchFamily="34" charset="0"/>
                <a:cs typeface="Arial" pitchFamily="34" charset="0"/>
              </a:rPr>
              <a:pPr algn="r"/>
              <a:t>‹#›</a:t>
            </a:fld>
            <a:endParaRPr lang="en-CA" sz="900"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aragraphs">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p:txBody>
          <a:bodyPr/>
          <a:lstStyle>
            <a:lvl1pPr marL="0" indent="0">
              <a:spcBef>
                <a:spcPts val="1200"/>
              </a:spcBef>
              <a:spcAft>
                <a:spcPts val="0"/>
              </a:spcAft>
              <a:buNone/>
              <a:defRPr sz="2400" b="1">
                <a:solidFill>
                  <a:schemeClr val="accent1"/>
                </a:solidFill>
              </a:defRPr>
            </a:lvl1pPr>
            <a:lvl2pPr marL="231775" indent="-231775">
              <a:spcBef>
                <a:spcPts val="624"/>
              </a:spcBef>
              <a:buFont typeface="Arial" pitchFamily="34" charset="0"/>
              <a:buChar char="•"/>
              <a:defRPr sz="2000"/>
            </a:lvl2pPr>
            <a:lvl3pPr marL="457200" indent="-231775">
              <a:buFont typeface="Arial" pitchFamily="34" charset="0"/>
              <a:buChar char="–"/>
              <a:defRPr sz="1800"/>
            </a:lvl3pPr>
            <a:lvl4pPr marL="688975" indent="-225425">
              <a:buFont typeface="Arial" pitchFamily="34" charset="0"/>
              <a:buChar char="•"/>
              <a:defRPr sz="1600"/>
            </a:lvl4pPr>
            <a:lvl5pPr marL="914400" indent="-225425">
              <a:buFont typeface="Arial" pitchFamily="34" charset="0"/>
              <a:buChar char="–"/>
              <a:tabLst/>
              <a:defRPr sz="14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7" name="TextBox 6"/>
          <p:cNvSpPr txBox="1"/>
          <p:nvPr userDrawn="1"/>
        </p:nvSpPr>
        <p:spPr>
          <a:xfrm>
            <a:off x="444500" y="6572250"/>
            <a:ext cx="2573227" cy="230832"/>
          </a:xfrm>
          <a:prstGeom prst="rect">
            <a:avLst/>
          </a:prstGeom>
          <a:noFill/>
        </p:spPr>
        <p:txBody>
          <a:bodyPr wrap="square" lIns="0">
            <a:spAutoFit/>
          </a:bodyPr>
          <a:lstStyle/>
          <a:p>
            <a:pPr algn="ctr">
              <a:defRPr/>
            </a:pPr>
            <a:r>
              <a:rPr lang="en-US" sz="900" dirty="0">
                <a:solidFill>
                  <a:srgbClr val="7F7F7F"/>
                </a:solidFill>
                <a:latin typeface="Arial" pitchFamily="34" charset="0"/>
                <a:cs typeface="Arial" pitchFamily="34" charset="0"/>
              </a:rPr>
              <a:t>Copyright © </a:t>
            </a:r>
            <a:r>
              <a:rPr lang="en-US" sz="900" dirty="0" smtClean="0">
                <a:solidFill>
                  <a:srgbClr val="7F7F7F"/>
                </a:solidFill>
                <a:latin typeface="Arial" pitchFamily="34" charset="0"/>
                <a:cs typeface="Arial" pitchFamily="34" charset="0"/>
              </a:rPr>
              <a:t>2012 </a:t>
            </a:r>
            <a:r>
              <a:rPr lang="en-US" sz="900" dirty="0">
                <a:solidFill>
                  <a:srgbClr val="7F7F7F"/>
                </a:solidFill>
                <a:latin typeface="Arial" pitchFamily="34" charset="0"/>
                <a:cs typeface="Arial" pitchFamily="34" charset="0"/>
              </a:rPr>
              <a:t>Accenture  All rights reserved.</a:t>
            </a:r>
          </a:p>
        </p:txBody>
      </p:sp>
      <p:cxnSp>
        <p:nvCxnSpPr>
          <p:cNvPr id="8" name="Straight Connector 7"/>
          <p:cNvCxnSpPr/>
          <p:nvPr userDrawn="1"/>
        </p:nvCxnSpPr>
        <p:spPr>
          <a:xfrm>
            <a:off x="457994" y="1162050"/>
            <a:ext cx="8686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normAutofit/>
          </a:bodyPr>
          <a:lstStyle>
            <a:lvl1pPr>
              <a:defRPr sz="2800">
                <a:solidFill>
                  <a:schemeClr val="accent2"/>
                </a:solidFill>
              </a:defRPr>
            </a:lvl1pPr>
          </a:lstStyle>
          <a:p>
            <a:r>
              <a:rPr lang="en-US" dirty="0" smtClean="0"/>
              <a:t>Master Title Slide Headline</a:t>
            </a:r>
            <a:endParaRPr lang="en-CA" dirty="0"/>
          </a:p>
        </p:txBody>
      </p:sp>
      <p:sp>
        <p:nvSpPr>
          <p:cNvPr id="9" name="TextBox 8"/>
          <p:cNvSpPr txBox="1"/>
          <p:nvPr userDrawn="1"/>
        </p:nvSpPr>
        <p:spPr>
          <a:xfrm>
            <a:off x="8144698" y="6562940"/>
            <a:ext cx="536400" cy="244800"/>
          </a:xfrm>
          <a:prstGeom prst="rect">
            <a:avLst/>
          </a:prstGeom>
          <a:noFill/>
        </p:spPr>
        <p:txBody>
          <a:bodyPr wrap="square" lIns="0" tIns="0" rIns="0" bIns="0" rtlCol="0" anchor="ctr" anchorCtr="0">
            <a:noAutofit/>
          </a:bodyPr>
          <a:lstStyle/>
          <a:p>
            <a:pPr algn="r"/>
            <a:fld id="{597A8DCA-8F96-49CD-B4D5-7AC92F955860}" type="slidenum">
              <a:rPr lang="en-CA" sz="900" smtClean="0">
                <a:solidFill>
                  <a:srgbClr val="7F7F7F"/>
                </a:solidFill>
                <a:latin typeface="Arial" pitchFamily="34" charset="0"/>
                <a:cs typeface="Arial" pitchFamily="34" charset="0"/>
              </a:rPr>
              <a:pPr algn="r"/>
              <a:t>‹#›</a:t>
            </a:fld>
            <a:endParaRPr lang="en-CA" sz="900"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a:xfrm>
            <a:off x="457201" y="1381125"/>
            <a:ext cx="4025899" cy="4824414"/>
          </a:xfrm>
        </p:spPr>
        <p:txBody>
          <a:bodyPr>
            <a:normAutofit/>
          </a:bodyPr>
          <a:lstStyle>
            <a:lvl1pPr>
              <a:defRPr sz="2200"/>
            </a:lvl1pPr>
            <a:lvl2pPr>
              <a:defRPr sz="2000"/>
            </a:lvl2pPr>
            <a:lvl3pPr>
              <a:defRPr sz="1800"/>
            </a:lvl3pPr>
            <a:lvl4pPr>
              <a:defRPr sz="1600"/>
            </a:lvl4pPr>
            <a:lvl5pPr>
              <a:defRPr sz="14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9" name="Content Placeholder 9"/>
          <p:cNvSpPr>
            <a:spLocks noGrp="1"/>
          </p:cNvSpPr>
          <p:nvPr>
            <p:ph sz="quarter" idx="13" hasCustomPrompt="1"/>
          </p:nvPr>
        </p:nvSpPr>
        <p:spPr>
          <a:xfrm>
            <a:off x="4659314" y="1381125"/>
            <a:ext cx="4025899" cy="4824414"/>
          </a:xfrm>
        </p:spPr>
        <p:txBody>
          <a:bodyPr>
            <a:normAutofit/>
          </a:bodyPr>
          <a:lstStyle>
            <a:lvl1pPr>
              <a:defRPr sz="2200"/>
            </a:lvl1pPr>
            <a:lvl2pPr>
              <a:defRPr sz="2000"/>
            </a:lvl2pPr>
            <a:lvl3pPr>
              <a:defRPr sz="1800"/>
            </a:lvl3pPr>
            <a:lvl4pPr>
              <a:defRPr sz="1600"/>
            </a:lvl4pPr>
            <a:lvl5pPr>
              <a:defRPr sz="14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7" name="TextBox 6"/>
          <p:cNvSpPr txBox="1"/>
          <p:nvPr userDrawn="1"/>
        </p:nvSpPr>
        <p:spPr>
          <a:xfrm>
            <a:off x="444500" y="6572250"/>
            <a:ext cx="2573227" cy="230832"/>
          </a:xfrm>
          <a:prstGeom prst="rect">
            <a:avLst/>
          </a:prstGeom>
          <a:noFill/>
        </p:spPr>
        <p:txBody>
          <a:bodyPr wrap="square" lIns="0">
            <a:spAutoFit/>
          </a:bodyPr>
          <a:lstStyle/>
          <a:p>
            <a:pPr algn="ctr">
              <a:defRPr/>
            </a:pPr>
            <a:r>
              <a:rPr lang="en-US" sz="900" dirty="0">
                <a:solidFill>
                  <a:srgbClr val="7F7F7F"/>
                </a:solidFill>
                <a:latin typeface="Arial" pitchFamily="34" charset="0"/>
                <a:cs typeface="Arial" pitchFamily="34" charset="0"/>
              </a:rPr>
              <a:t>Copyright © </a:t>
            </a:r>
            <a:r>
              <a:rPr lang="en-US" sz="900" dirty="0" smtClean="0">
                <a:solidFill>
                  <a:srgbClr val="7F7F7F"/>
                </a:solidFill>
                <a:latin typeface="Arial" pitchFamily="34" charset="0"/>
                <a:cs typeface="Arial" pitchFamily="34" charset="0"/>
              </a:rPr>
              <a:t>2012 </a:t>
            </a:r>
            <a:r>
              <a:rPr lang="en-US" sz="900" dirty="0">
                <a:solidFill>
                  <a:srgbClr val="7F7F7F"/>
                </a:solidFill>
                <a:latin typeface="Arial" pitchFamily="34" charset="0"/>
                <a:cs typeface="Arial" pitchFamily="34" charset="0"/>
              </a:rPr>
              <a:t>Accenture  All rights reserved.</a:t>
            </a:r>
          </a:p>
        </p:txBody>
      </p:sp>
      <p:cxnSp>
        <p:nvCxnSpPr>
          <p:cNvPr id="11" name="Straight Connector 10"/>
          <p:cNvCxnSpPr/>
          <p:nvPr userDrawn="1"/>
        </p:nvCxnSpPr>
        <p:spPr>
          <a:xfrm>
            <a:off x="457994" y="1162050"/>
            <a:ext cx="8686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normAutofit/>
          </a:bodyPr>
          <a:lstStyle>
            <a:lvl1pPr>
              <a:defRPr sz="2800">
                <a:solidFill>
                  <a:schemeClr val="accent2"/>
                </a:solidFill>
              </a:defRPr>
            </a:lvl1pPr>
          </a:lstStyle>
          <a:p>
            <a:r>
              <a:rPr lang="en-US" dirty="0" smtClean="0"/>
              <a:t>Master Title Slide Headline</a:t>
            </a:r>
            <a:endParaRPr lang="en-CA" dirty="0"/>
          </a:p>
        </p:txBody>
      </p:sp>
      <p:sp>
        <p:nvSpPr>
          <p:cNvPr id="8" name="TextBox 7"/>
          <p:cNvSpPr txBox="1"/>
          <p:nvPr userDrawn="1"/>
        </p:nvSpPr>
        <p:spPr>
          <a:xfrm>
            <a:off x="8144698" y="6562940"/>
            <a:ext cx="536400" cy="244800"/>
          </a:xfrm>
          <a:prstGeom prst="rect">
            <a:avLst/>
          </a:prstGeom>
          <a:noFill/>
        </p:spPr>
        <p:txBody>
          <a:bodyPr wrap="square" lIns="0" tIns="0" rIns="0" bIns="0" rtlCol="0" anchor="ctr" anchorCtr="0">
            <a:noAutofit/>
          </a:bodyPr>
          <a:lstStyle/>
          <a:p>
            <a:pPr algn="r"/>
            <a:fld id="{597A8DCA-8F96-49CD-B4D5-7AC92F955860}" type="slidenum">
              <a:rPr lang="en-CA" sz="900" smtClean="0">
                <a:solidFill>
                  <a:srgbClr val="7F7F7F"/>
                </a:solidFill>
                <a:latin typeface="Arial" pitchFamily="34" charset="0"/>
                <a:cs typeface="Arial" pitchFamily="34" charset="0"/>
              </a:rPr>
              <a:pPr algn="r"/>
              <a:t>‹#›</a:t>
            </a:fld>
            <a:endParaRPr lang="en-CA" sz="900"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3162026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Paragraphs 2">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a:xfrm>
            <a:off x="457202" y="1381125"/>
            <a:ext cx="4025898" cy="4824414"/>
          </a:xfrm>
        </p:spPr>
        <p:txBody>
          <a:bodyPr>
            <a:normAutofit/>
          </a:bodyPr>
          <a:lstStyle>
            <a:lvl1pPr marL="0" indent="0">
              <a:spcBef>
                <a:spcPts val="1200"/>
              </a:spcBef>
              <a:spcAft>
                <a:spcPts val="0"/>
              </a:spcAft>
              <a:buNone/>
              <a:defRPr sz="2400" b="1">
                <a:solidFill>
                  <a:schemeClr val="accent1"/>
                </a:solidFill>
              </a:defRPr>
            </a:lvl1pPr>
            <a:lvl2pPr marL="231775" indent="-231775">
              <a:buFont typeface="Arial" pitchFamily="34" charset="0"/>
              <a:buChar char="•"/>
              <a:defRPr sz="2000"/>
            </a:lvl2pPr>
            <a:lvl3pPr marL="457200" indent="-231775">
              <a:buFont typeface="Arial" pitchFamily="34" charset="0"/>
              <a:buChar char="–"/>
              <a:defRPr sz="1800"/>
            </a:lvl3pPr>
            <a:lvl4pPr marL="688975" indent="-225425">
              <a:buFont typeface="Arial" pitchFamily="34" charset="0"/>
              <a:buChar char="•"/>
              <a:defRPr sz="1600"/>
            </a:lvl4pPr>
            <a:lvl5pPr marL="914400" indent="-225425">
              <a:buFont typeface="Arial" pitchFamily="34" charset="0"/>
              <a:buChar char="–"/>
              <a:tabLst/>
              <a:defRPr sz="14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8" name="Content Placeholder 9"/>
          <p:cNvSpPr>
            <a:spLocks noGrp="1"/>
          </p:cNvSpPr>
          <p:nvPr>
            <p:ph sz="quarter" idx="14" hasCustomPrompt="1"/>
          </p:nvPr>
        </p:nvSpPr>
        <p:spPr>
          <a:xfrm>
            <a:off x="4660900" y="1381125"/>
            <a:ext cx="4025898" cy="4824414"/>
          </a:xfrm>
        </p:spPr>
        <p:txBody>
          <a:bodyPr>
            <a:normAutofit/>
          </a:bodyPr>
          <a:lstStyle>
            <a:lvl1pPr marL="0" indent="0">
              <a:spcBef>
                <a:spcPts val="1200"/>
              </a:spcBef>
              <a:spcAft>
                <a:spcPts val="0"/>
              </a:spcAft>
              <a:buNone/>
              <a:defRPr sz="2400" b="1">
                <a:solidFill>
                  <a:schemeClr val="accent1"/>
                </a:solidFill>
              </a:defRPr>
            </a:lvl1pPr>
            <a:lvl2pPr marL="231775" indent="-231775">
              <a:buFont typeface="Arial" pitchFamily="34" charset="0"/>
              <a:buChar char="•"/>
              <a:defRPr sz="2000"/>
            </a:lvl2pPr>
            <a:lvl3pPr marL="457200" indent="-231775">
              <a:buFont typeface="Arial" pitchFamily="34" charset="0"/>
              <a:buChar char="–"/>
              <a:defRPr sz="1800"/>
            </a:lvl3pPr>
            <a:lvl4pPr marL="688975" indent="-225425">
              <a:buFont typeface="Arial" pitchFamily="34" charset="0"/>
              <a:buChar char="•"/>
              <a:defRPr sz="1600"/>
            </a:lvl4pPr>
            <a:lvl5pPr marL="914400" indent="-225425">
              <a:buFont typeface="Arial" pitchFamily="34" charset="0"/>
              <a:buChar char="–"/>
              <a:tabLst/>
              <a:defRPr sz="14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7" name="TextBox 6"/>
          <p:cNvSpPr txBox="1"/>
          <p:nvPr userDrawn="1"/>
        </p:nvSpPr>
        <p:spPr>
          <a:xfrm>
            <a:off x="444500" y="6572250"/>
            <a:ext cx="2573227" cy="230832"/>
          </a:xfrm>
          <a:prstGeom prst="rect">
            <a:avLst/>
          </a:prstGeom>
          <a:noFill/>
        </p:spPr>
        <p:txBody>
          <a:bodyPr wrap="square" lIns="0">
            <a:spAutoFit/>
          </a:bodyPr>
          <a:lstStyle/>
          <a:p>
            <a:pPr algn="ctr">
              <a:defRPr/>
            </a:pPr>
            <a:r>
              <a:rPr lang="en-US" sz="900" dirty="0">
                <a:solidFill>
                  <a:srgbClr val="7F7F7F"/>
                </a:solidFill>
                <a:latin typeface="Arial" pitchFamily="34" charset="0"/>
                <a:cs typeface="Arial" pitchFamily="34" charset="0"/>
              </a:rPr>
              <a:t>Copyright © </a:t>
            </a:r>
            <a:r>
              <a:rPr lang="en-US" sz="900" dirty="0" smtClean="0">
                <a:solidFill>
                  <a:srgbClr val="7F7F7F"/>
                </a:solidFill>
                <a:latin typeface="Arial" pitchFamily="34" charset="0"/>
                <a:cs typeface="Arial" pitchFamily="34" charset="0"/>
              </a:rPr>
              <a:t>2012 </a:t>
            </a:r>
            <a:r>
              <a:rPr lang="en-US" sz="900" dirty="0">
                <a:solidFill>
                  <a:srgbClr val="7F7F7F"/>
                </a:solidFill>
                <a:latin typeface="Arial" pitchFamily="34" charset="0"/>
                <a:cs typeface="Arial" pitchFamily="34" charset="0"/>
              </a:rPr>
              <a:t>Accenture  All rights reserved.</a:t>
            </a:r>
          </a:p>
        </p:txBody>
      </p:sp>
      <p:cxnSp>
        <p:nvCxnSpPr>
          <p:cNvPr id="11" name="Straight Connector 10"/>
          <p:cNvCxnSpPr/>
          <p:nvPr userDrawn="1"/>
        </p:nvCxnSpPr>
        <p:spPr>
          <a:xfrm>
            <a:off x="457994" y="1162050"/>
            <a:ext cx="8686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normAutofit/>
          </a:bodyPr>
          <a:lstStyle>
            <a:lvl1pPr>
              <a:defRPr sz="2800">
                <a:solidFill>
                  <a:schemeClr val="accent2"/>
                </a:solidFill>
              </a:defRPr>
            </a:lvl1pPr>
          </a:lstStyle>
          <a:p>
            <a:r>
              <a:rPr lang="en-US" dirty="0" smtClean="0"/>
              <a:t>Master Title Slide Headline</a:t>
            </a:r>
            <a:endParaRPr lang="en-CA" dirty="0"/>
          </a:p>
        </p:txBody>
      </p:sp>
      <p:sp>
        <p:nvSpPr>
          <p:cNvPr id="9" name="TextBox 8"/>
          <p:cNvSpPr txBox="1"/>
          <p:nvPr userDrawn="1"/>
        </p:nvSpPr>
        <p:spPr>
          <a:xfrm>
            <a:off x="8144698" y="6562940"/>
            <a:ext cx="536400" cy="244800"/>
          </a:xfrm>
          <a:prstGeom prst="rect">
            <a:avLst/>
          </a:prstGeom>
          <a:noFill/>
        </p:spPr>
        <p:txBody>
          <a:bodyPr wrap="square" lIns="0" tIns="0" rIns="0" bIns="0" rtlCol="0" anchor="ctr" anchorCtr="0">
            <a:noAutofit/>
          </a:bodyPr>
          <a:lstStyle/>
          <a:p>
            <a:pPr algn="r"/>
            <a:fld id="{597A8DCA-8F96-49CD-B4D5-7AC92F955860}" type="slidenum">
              <a:rPr lang="en-CA" sz="900" smtClean="0">
                <a:solidFill>
                  <a:srgbClr val="7F7F7F"/>
                </a:solidFill>
                <a:latin typeface="Arial" pitchFamily="34" charset="0"/>
                <a:cs typeface="Arial" pitchFamily="34" charset="0"/>
              </a:rPr>
              <a:pPr algn="r"/>
              <a:t>‹#›</a:t>
            </a:fld>
            <a:endParaRPr lang="en-CA" sz="900"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Box 4"/>
          <p:cNvSpPr txBox="1"/>
          <p:nvPr userDrawn="1"/>
        </p:nvSpPr>
        <p:spPr>
          <a:xfrm>
            <a:off x="444500" y="6572250"/>
            <a:ext cx="2573227" cy="230832"/>
          </a:xfrm>
          <a:prstGeom prst="rect">
            <a:avLst/>
          </a:prstGeom>
          <a:noFill/>
        </p:spPr>
        <p:txBody>
          <a:bodyPr wrap="square" lIns="0">
            <a:spAutoFit/>
          </a:bodyPr>
          <a:lstStyle/>
          <a:p>
            <a:pPr algn="ctr">
              <a:defRPr/>
            </a:pPr>
            <a:r>
              <a:rPr lang="en-US" sz="900" dirty="0">
                <a:solidFill>
                  <a:srgbClr val="7F7F7F"/>
                </a:solidFill>
                <a:latin typeface="Arial" pitchFamily="34" charset="0"/>
                <a:cs typeface="Arial" pitchFamily="34" charset="0"/>
              </a:rPr>
              <a:t>Copyright © </a:t>
            </a:r>
            <a:r>
              <a:rPr lang="en-US" sz="900" dirty="0" smtClean="0">
                <a:solidFill>
                  <a:srgbClr val="7F7F7F"/>
                </a:solidFill>
                <a:latin typeface="Arial" pitchFamily="34" charset="0"/>
                <a:cs typeface="Arial" pitchFamily="34" charset="0"/>
              </a:rPr>
              <a:t>2012 </a:t>
            </a:r>
            <a:r>
              <a:rPr lang="en-US" sz="900" dirty="0">
                <a:solidFill>
                  <a:srgbClr val="7F7F7F"/>
                </a:solidFill>
                <a:latin typeface="Arial" pitchFamily="34" charset="0"/>
                <a:cs typeface="Arial" pitchFamily="34" charset="0"/>
              </a:rPr>
              <a:t>Accenture  All rights reserved.</a:t>
            </a:r>
          </a:p>
        </p:txBody>
      </p:sp>
      <p:cxnSp>
        <p:nvCxnSpPr>
          <p:cNvPr id="7" name="Straight Connector 6"/>
          <p:cNvCxnSpPr/>
          <p:nvPr userDrawn="1"/>
        </p:nvCxnSpPr>
        <p:spPr>
          <a:xfrm>
            <a:off x="457994" y="1162050"/>
            <a:ext cx="8686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normAutofit/>
          </a:bodyPr>
          <a:lstStyle>
            <a:lvl1pPr>
              <a:defRPr sz="2800">
                <a:solidFill>
                  <a:schemeClr val="accent2"/>
                </a:solidFill>
              </a:defRPr>
            </a:lvl1pPr>
          </a:lstStyle>
          <a:p>
            <a:r>
              <a:rPr lang="en-US" dirty="0" smtClean="0"/>
              <a:t>Master Title Slide Headline</a:t>
            </a:r>
            <a:endParaRPr lang="en-CA" dirty="0"/>
          </a:p>
        </p:txBody>
      </p:sp>
      <p:sp>
        <p:nvSpPr>
          <p:cNvPr id="6" name="TextBox 5"/>
          <p:cNvSpPr txBox="1"/>
          <p:nvPr userDrawn="1"/>
        </p:nvSpPr>
        <p:spPr>
          <a:xfrm>
            <a:off x="8144698" y="6562940"/>
            <a:ext cx="536400" cy="244800"/>
          </a:xfrm>
          <a:prstGeom prst="rect">
            <a:avLst/>
          </a:prstGeom>
          <a:noFill/>
        </p:spPr>
        <p:txBody>
          <a:bodyPr wrap="square" lIns="0" tIns="0" rIns="0" bIns="0" rtlCol="0" anchor="ctr" anchorCtr="0">
            <a:noAutofit/>
          </a:bodyPr>
          <a:lstStyle/>
          <a:p>
            <a:pPr algn="r"/>
            <a:fld id="{597A8DCA-8F96-49CD-B4D5-7AC92F955860}" type="slidenum">
              <a:rPr lang="en-CA" sz="900" smtClean="0">
                <a:solidFill>
                  <a:srgbClr val="7F7F7F"/>
                </a:solidFill>
                <a:latin typeface="Arial" pitchFamily="34" charset="0"/>
                <a:cs typeface="Arial" pitchFamily="34" charset="0"/>
              </a:rPr>
              <a:pPr algn="r"/>
              <a:t>‹#›</a:t>
            </a:fld>
            <a:endParaRPr lang="en-CA" sz="900"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Box 4"/>
          <p:cNvSpPr txBox="1"/>
          <p:nvPr userDrawn="1"/>
        </p:nvSpPr>
        <p:spPr>
          <a:xfrm>
            <a:off x="444500" y="6572250"/>
            <a:ext cx="2573227" cy="230832"/>
          </a:xfrm>
          <a:prstGeom prst="rect">
            <a:avLst/>
          </a:prstGeom>
          <a:noFill/>
        </p:spPr>
        <p:txBody>
          <a:bodyPr wrap="square" lIns="0">
            <a:spAutoFit/>
          </a:bodyPr>
          <a:lstStyle/>
          <a:p>
            <a:pPr algn="ctr">
              <a:defRPr/>
            </a:pPr>
            <a:r>
              <a:rPr lang="en-US" sz="900" dirty="0">
                <a:solidFill>
                  <a:srgbClr val="7F7F7F"/>
                </a:solidFill>
                <a:latin typeface="Arial" pitchFamily="34" charset="0"/>
                <a:cs typeface="Arial" pitchFamily="34" charset="0"/>
              </a:rPr>
              <a:t>Copyright © </a:t>
            </a:r>
            <a:r>
              <a:rPr lang="en-US" sz="900" dirty="0" smtClean="0">
                <a:solidFill>
                  <a:srgbClr val="7F7F7F"/>
                </a:solidFill>
                <a:latin typeface="Arial" pitchFamily="34" charset="0"/>
                <a:cs typeface="Arial" pitchFamily="34" charset="0"/>
              </a:rPr>
              <a:t>2012 </a:t>
            </a:r>
            <a:r>
              <a:rPr lang="en-US" sz="900" dirty="0">
                <a:solidFill>
                  <a:srgbClr val="7F7F7F"/>
                </a:solidFill>
                <a:latin typeface="Arial" pitchFamily="34" charset="0"/>
                <a:cs typeface="Arial" pitchFamily="34" charset="0"/>
              </a:rPr>
              <a:t>Accenture  All rights reserved.</a:t>
            </a:r>
          </a:p>
        </p:txBody>
      </p:sp>
      <p:sp>
        <p:nvSpPr>
          <p:cNvPr id="3" name="TextBox 2"/>
          <p:cNvSpPr txBox="1"/>
          <p:nvPr userDrawn="1"/>
        </p:nvSpPr>
        <p:spPr>
          <a:xfrm>
            <a:off x="8144698" y="6562940"/>
            <a:ext cx="536400" cy="244800"/>
          </a:xfrm>
          <a:prstGeom prst="rect">
            <a:avLst/>
          </a:prstGeom>
          <a:noFill/>
        </p:spPr>
        <p:txBody>
          <a:bodyPr wrap="square" lIns="0" tIns="0" rIns="0" bIns="0" rtlCol="0" anchor="ctr" anchorCtr="0">
            <a:noAutofit/>
          </a:bodyPr>
          <a:lstStyle/>
          <a:p>
            <a:pPr algn="r"/>
            <a:fld id="{597A8DCA-8F96-49CD-B4D5-7AC92F955860}" type="slidenum">
              <a:rPr lang="en-CA" sz="900" smtClean="0">
                <a:solidFill>
                  <a:srgbClr val="7F7F7F"/>
                </a:solidFill>
                <a:latin typeface="Arial" pitchFamily="34" charset="0"/>
                <a:cs typeface="Arial" pitchFamily="34" charset="0"/>
              </a:rPr>
              <a:pPr algn="r"/>
              <a:t>‹#›</a:t>
            </a:fld>
            <a:endParaRPr lang="en-CA" sz="900"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31792938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381125"/>
            <a:ext cx="8228012" cy="4824414"/>
          </a:xfrm>
          <a:prstGeom prst="rect">
            <a:avLst/>
          </a:prstGeom>
        </p:spPr>
        <p:txBody>
          <a:bodyPr vert="horz" lIns="0" tIns="0" rIns="0" bIns="0" rtlCol="0">
            <a:normAutofit/>
          </a:body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endParaRPr lang="en-US" dirty="0" smtClean="0"/>
          </a:p>
        </p:txBody>
      </p:sp>
      <p:sp>
        <p:nvSpPr>
          <p:cNvPr id="9" name="Title Placeholder 1"/>
          <p:cNvSpPr>
            <a:spLocks noGrp="1"/>
          </p:cNvSpPr>
          <p:nvPr>
            <p:ph type="title"/>
          </p:nvPr>
        </p:nvSpPr>
        <p:spPr>
          <a:xfrm>
            <a:off x="461035" y="170122"/>
            <a:ext cx="8205261" cy="785553"/>
          </a:xfrm>
          <a:prstGeom prst="rect">
            <a:avLst/>
          </a:prstGeom>
        </p:spPr>
        <p:txBody>
          <a:bodyPr vert="horz" lIns="0" tIns="0" rIns="0" bIns="0" rtlCol="0" anchor="b" anchorCtr="0">
            <a:normAutofit/>
          </a:bodyPr>
          <a:lstStyle/>
          <a:p>
            <a:r>
              <a:rPr lang="en-US" dirty="0" smtClean="0"/>
              <a:t>Master Title Slide Headline</a:t>
            </a:r>
            <a:endParaRPr lang="en-CA"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ftr="0" dt="0"/>
  <p:txStyles>
    <p:titleStyle>
      <a:lvl1pPr algn="l" defTabSz="914400" rtl="0" eaLnBrk="1" latinLnBrk="0" hangingPunct="1">
        <a:lnSpc>
          <a:spcPts val="2600"/>
        </a:lnSpc>
        <a:spcBef>
          <a:spcPct val="0"/>
        </a:spcBef>
        <a:buNone/>
        <a:defRPr sz="2800" b="1" kern="1200">
          <a:solidFill>
            <a:schemeClr val="accent2"/>
          </a:solidFill>
          <a:latin typeface="Arial" pitchFamily="34" charset="0"/>
          <a:ea typeface="+mj-ea"/>
          <a:cs typeface="Arial" pitchFamily="34" charset="0"/>
        </a:defRPr>
      </a:lvl1pPr>
    </p:titleStyle>
    <p:bodyStyle>
      <a:lvl1pPr marL="231775" indent="-231775" algn="l" defTabSz="914400" rtl="0" eaLnBrk="1" latinLnBrk="0" hangingPunct="1">
        <a:lnSpc>
          <a:spcPct val="100000"/>
        </a:lnSpc>
        <a:spcBef>
          <a:spcPts val="1200"/>
        </a:spcBef>
        <a:spcAft>
          <a:spcPts val="0"/>
        </a:spcAft>
        <a:buClr>
          <a:schemeClr val="tx1"/>
        </a:buClr>
        <a:buSzPct val="80000"/>
        <a:buFont typeface="Arial" pitchFamily="34" charset="0"/>
        <a:buChar char="•"/>
        <a:defRPr sz="2200" b="0" kern="1200">
          <a:solidFill>
            <a:schemeClr val="tx1"/>
          </a:solidFill>
          <a:latin typeface="Arial" pitchFamily="34" charset="0"/>
          <a:ea typeface="+mn-ea"/>
          <a:cs typeface="Arial" pitchFamily="34" charset="0"/>
        </a:defRPr>
      </a:lvl1pPr>
      <a:lvl2pPr marL="457200" indent="-231775" algn="l" defTabSz="914400" rtl="0" eaLnBrk="1" latinLnBrk="0" hangingPunct="1">
        <a:lnSpc>
          <a:spcPct val="100000"/>
        </a:lnSpc>
        <a:spcBef>
          <a:spcPts val="624"/>
        </a:spcBef>
        <a:spcAft>
          <a:spcPts val="0"/>
        </a:spcAft>
        <a:buClr>
          <a:schemeClr val="tx1"/>
        </a:buClr>
        <a:buSzPct val="80000"/>
        <a:buFont typeface="Arial" pitchFamily="34" charset="0"/>
        <a:buChar char="–"/>
        <a:defRPr sz="2000" kern="1200">
          <a:solidFill>
            <a:srgbClr val="000000"/>
          </a:solidFill>
          <a:latin typeface="Arial" pitchFamily="34" charset="0"/>
          <a:ea typeface="+mn-ea"/>
          <a:cs typeface="Arial" pitchFamily="34" charset="0"/>
        </a:defRPr>
      </a:lvl2pPr>
      <a:lvl3pPr marL="688975" indent="-231775" algn="l" defTabSz="914400" rtl="0" eaLnBrk="1" latinLnBrk="0" hangingPunct="1">
        <a:lnSpc>
          <a:spcPct val="100000"/>
        </a:lnSpc>
        <a:spcBef>
          <a:spcPts val="576"/>
        </a:spcBef>
        <a:spcAft>
          <a:spcPts val="0"/>
        </a:spcAft>
        <a:buClr>
          <a:schemeClr val="tx1"/>
        </a:buClr>
        <a:buSzPct val="80000"/>
        <a:buFont typeface="Arial" pitchFamily="34" charset="0"/>
        <a:buChar char="•"/>
        <a:defRPr sz="1800" kern="1200" baseline="0">
          <a:solidFill>
            <a:srgbClr val="000000"/>
          </a:solidFill>
          <a:latin typeface="Arial" pitchFamily="34" charset="0"/>
          <a:ea typeface="+mn-ea"/>
          <a:cs typeface="Arial" pitchFamily="34" charset="0"/>
        </a:defRPr>
      </a:lvl3pPr>
      <a:lvl4pPr marL="914400" indent="-225425" algn="l" defTabSz="914400" rtl="0" eaLnBrk="1" latinLnBrk="0" hangingPunct="1">
        <a:lnSpc>
          <a:spcPct val="100000"/>
        </a:lnSpc>
        <a:spcBef>
          <a:spcPts val="528"/>
        </a:spcBef>
        <a:spcAft>
          <a:spcPts val="0"/>
        </a:spcAft>
        <a:buClr>
          <a:schemeClr val="tx1"/>
        </a:buClr>
        <a:buSzPct val="80000"/>
        <a:buFont typeface="Arial" pitchFamily="34" charset="0"/>
        <a:buChar char="–"/>
        <a:defRPr sz="1600" kern="1200" baseline="0">
          <a:solidFill>
            <a:srgbClr val="000000"/>
          </a:solidFill>
          <a:latin typeface="Arial" pitchFamily="34" charset="0"/>
          <a:ea typeface="+mn-ea"/>
          <a:cs typeface="Arial" pitchFamily="34" charset="0"/>
        </a:defRPr>
      </a:lvl4pPr>
      <a:lvl5pPr marL="1146175" indent="-231775" algn="l" defTabSz="914400" rtl="0" eaLnBrk="1" latinLnBrk="0" hangingPunct="1">
        <a:lnSpc>
          <a:spcPct val="100000"/>
        </a:lnSpc>
        <a:spcBef>
          <a:spcPts val="480"/>
        </a:spcBef>
        <a:spcAft>
          <a:spcPts val="0"/>
        </a:spcAft>
        <a:buClr>
          <a:schemeClr val="tx1"/>
        </a:buClr>
        <a:buSzPct val="80000"/>
        <a:buFont typeface="Arial" pitchFamily="34" charset="0"/>
        <a:buChar char="•"/>
        <a:defRPr sz="1400" kern="1200" baseline="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www.motherjones.com/politics/2013/06/student-loan-debt-chart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www.insidehighered.com/news/2012/11/29/study-documents-admissions-trends-over-last-10-years"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xml"/><Relationship Id="rId7" Type="http://schemas.openxmlformats.org/officeDocument/2006/relationships/image" Target="../media/image19.jpe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8.emf"/><Relationship Id="rId11" Type="http://schemas.openxmlformats.org/officeDocument/2006/relationships/image" Target="../media/image23.jpeg"/><Relationship Id="rId5" Type="http://schemas.openxmlformats.org/officeDocument/2006/relationships/oleObject" Target="../embeddings/oleObject1.bin"/><Relationship Id="rId10" Type="http://schemas.openxmlformats.org/officeDocument/2006/relationships/image" Target="../media/image22.png"/><Relationship Id="rId4" Type="http://schemas.openxmlformats.org/officeDocument/2006/relationships/notesSlide" Target="../notesSlides/notesSlide15.xml"/><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4.xml"/><Relationship Id="rId7" Type="http://schemas.openxmlformats.org/officeDocument/2006/relationships/image" Target="../media/image2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notesSlide" Target="../notesSlides/notesSlide16.xml"/><Relationship Id="rId9" Type="http://schemas.openxmlformats.org/officeDocument/2006/relationships/image" Target="../media/image2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CA" sz="2400" b="1" dirty="0" smtClean="0"/>
              <a:t>A Look at Higher Education  - from the Outside</a:t>
            </a:r>
            <a:endParaRPr lang="en-CA" sz="2400" b="1" dirty="0"/>
          </a:p>
        </p:txBody>
      </p:sp>
      <p:sp>
        <p:nvSpPr>
          <p:cNvPr id="3" name="Text Placeholder 2"/>
          <p:cNvSpPr>
            <a:spLocks noGrp="1"/>
          </p:cNvSpPr>
          <p:nvPr>
            <p:ph type="body" sz="quarter" idx="11"/>
          </p:nvPr>
        </p:nvSpPr>
        <p:spPr/>
        <p:txBody>
          <a:bodyPr/>
          <a:lstStyle/>
          <a:p>
            <a:r>
              <a:rPr lang="en-US" dirty="0" smtClean="0"/>
              <a:t>July 22, 2013</a:t>
            </a:r>
            <a:endParaRPr lang="en-US" dirty="0"/>
          </a:p>
        </p:txBody>
      </p:sp>
      <p:pic>
        <p:nvPicPr>
          <p:cNvPr id="1025" name="Picture 1" descr="http://tasscubo.org/Images/Logo-Wh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10" y="3982064"/>
            <a:ext cx="4095750"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35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457200" indent="-457200"/>
            <a:r>
              <a:rPr lang="en-US" dirty="0" smtClean="0"/>
              <a:t>2. Costs </a:t>
            </a:r>
            <a:r>
              <a:rPr lang="en-US" dirty="0"/>
              <a:t>– Shifting sands.</a:t>
            </a:r>
          </a:p>
        </p:txBody>
      </p:sp>
      <p:sp>
        <p:nvSpPr>
          <p:cNvPr id="7" name="TextBox 6"/>
          <p:cNvSpPr txBox="1"/>
          <p:nvPr/>
        </p:nvSpPr>
        <p:spPr>
          <a:xfrm>
            <a:off x="411848" y="6220499"/>
            <a:ext cx="8318084" cy="338554"/>
          </a:xfrm>
          <a:prstGeom prst="rect">
            <a:avLst/>
          </a:prstGeom>
          <a:noFill/>
        </p:spPr>
        <p:txBody>
          <a:bodyPr wrap="square" rtlCol="0">
            <a:spAutoFit/>
          </a:bodyPr>
          <a:lstStyle/>
          <a:p>
            <a:r>
              <a:rPr lang="en-US" sz="800" dirty="0" smtClean="0"/>
              <a:t>Source:</a:t>
            </a:r>
          </a:p>
          <a:p>
            <a:pPr marL="228600" indent="-228600">
              <a:buAutoNum type="arabicPeriod"/>
            </a:pPr>
            <a:r>
              <a:rPr lang="en-US" sz="800" dirty="0" smtClean="0"/>
              <a:t>Ehrenberg, Ronald G</a:t>
            </a:r>
            <a:r>
              <a:rPr lang="en-US" sz="800" dirty="0"/>
              <a:t>. “American Higher Education in </a:t>
            </a:r>
            <a:r>
              <a:rPr lang="en-US" sz="800" dirty="0" smtClean="0"/>
              <a:t>Transition.</a:t>
            </a:r>
            <a:r>
              <a:rPr lang="en-US" sz="800" dirty="0"/>
              <a:t>” Journal of Economic Perspectives—Volume 26, Number 1—Winter </a:t>
            </a:r>
            <a:r>
              <a:rPr lang="en-US" sz="800" dirty="0" smtClean="0"/>
              <a:t>2012: 204.</a:t>
            </a:r>
          </a:p>
        </p:txBody>
      </p:sp>
      <p:graphicFrame>
        <p:nvGraphicFramePr>
          <p:cNvPr id="2" name="Table 1"/>
          <p:cNvGraphicFramePr>
            <a:graphicFrameLocks noGrp="1"/>
          </p:cNvGraphicFramePr>
          <p:nvPr>
            <p:extLst>
              <p:ext uri="{D42A27DB-BD31-4B8C-83A1-F6EECF244321}">
                <p14:modId xmlns:p14="http://schemas.microsoft.com/office/powerpoint/2010/main" val="3561129605"/>
              </p:ext>
            </p:extLst>
          </p:nvPr>
        </p:nvGraphicFramePr>
        <p:xfrm>
          <a:off x="198951" y="2732267"/>
          <a:ext cx="8732450" cy="1842143"/>
        </p:xfrm>
        <a:graphic>
          <a:graphicData uri="http://schemas.openxmlformats.org/drawingml/2006/table">
            <a:tbl>
              <a:tblPr firstRow="1" bandRow="1">
                <a:tableStyleId>{B301B821-A1FF-4177-AEE7-76D212191A09}</a:tableStyleId>
              </a:tblPr>
              <a:tblGrid>
                <a:gridCol w="873245"/>
                <a:gridCol w="559775"/>
                <a:gridCol w="968991"/>
                <a:gridCol w="928048"/>
                <a:gridCol w="941695"/>
                <a:gridCol w="846161"/>
                <a:gridCol w="764275"/>
                <a:gridCol w="996287"/>
                <a:gridCol w="1064525"/>
                <a:gridCol w="789448"/>
              </a:tblGrid>
              <a:tr h="556856">
                <a:tc>
                  <a:txBody>
                    <a:bodyPr/>
                    <a:lstStyle/>
                    <a:p>
                      <a:pPr algn="ctr"/>
                      <a:endParaRPr lang="en-US" sz="1200" dirty="0"/>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N</a:t>
                      </a:r>
                      <a:endParaRPr lang="en-US" sz="1200" dirty="0"/>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Instruction</a:t>
                      </a:r>
                      <a:endParaRPr lang="en-US" sz="1200" dirty="0"/>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Student Services</a:t>
                      </a:r>
                      <a:endParaRPr lang="en-US" sz="1200" dirty="0"/>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Academic Support</a:t>
                      </a:r>
                      <a:endParaRPr lang="en-US" sz="1200" dirty="0"/>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Research</a:t>
                      </a:r>
                      <a:endParaRPr lang="en-US" sz="1200" dirty="0"/>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Public Service</a:t>
                      </a:r>
                      <a:endParaRPr lang="en-US" sz="1200" dirty="0"/>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Institutional Support</a:t>
                      </a:r>
                      <a:endParaRPr lang="en-US" sz="1200" dirty="0"/>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Operations</a:t>
                      </a:r>
                      <a:r>
                        <a:rPr lang="en-US" sz="1200" baseline="0" dirty="0" smtClean="0"/>
                        <a:t> &amp; Maintenance</a:t>
                      </a:r>
                      <a:endParaRPr lang="en-US" sz="1200" dirty="0"/>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Auxiliary</a:t>
                      </a:r>
                      <a:endParaRPr lang="en-US" sz="1200" dirty="0"/>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429">
                <a:tc>
                  <a:txBody>
                    <a:bodyPr/>
                    <a:lstStyle/>
                    <a:p>
                      <a:pPr algn="ctr"/>
                      <a:r>
                        <a:rPr lang="en-US" sz="1200" dirty="0" smtClean="0"/>
                        <a:t>Public</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1,192</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0.75</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1.66</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1.22</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2.74</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1.69</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1.39</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0.77</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0.37</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429">
                <a:tc>
                  <a:txBody>
                    <a:bodyPr/>
                    <a:lstStyle/>
                    <a:p>
                      <a:pPr algn="ctr"/>
                      <a:r>
                        <a:rPr lang="en-US" sz="1200" dirty="0" smtClean="0"/>
                        <a:t>Private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891</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1.67</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2.94</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2.22</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2.39</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1.40</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1.79</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-0.12</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0.49</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429">
                <a:tc>
                  <a:txBody>
                    <a:bodyPr/>
                    <a:lstStyle/>
                    <a:p>
                      <a:pPr algn="ctr"/>
                      <a:r>
                        <a:rPr lang="en-US" sz="1200" dirty="0" smtClean="0"/>
                        <a:t>All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2,083</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1.07</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2.16</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1.62</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2.63</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1.66</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1.57</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0.51</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0.40</a:t>
                      </a:r>
                      <a:endParaRPr lang="en-US" sz="1200" dirty="0"/>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Content Placeholder 1"/>
          <p:cNvSpPr>
            <a:spLocks noGrp="1"/>
          </p:cNvSpPr>
          <p:nvPr>
            <p:ph sz="quarter" idx="12"/>
          </p:nvPr>
        </p:nvSpPr>
        <p:spPr>
          <a:xfrm>
            <a:off x="191069" y="1815158"/>
            <a:ext cx="8748215" cy="545910"/>
          </a:xfrm>
        </p:spPr>
        <p:txBody>
          <a:bodyPr>
            <a:normAutofit/>
          </a:bodyPr>
          <a:lstStyle/>
          <a:p>
            <a:pPr marL="0" indent="0" algn="ctr">
              <a:spcBef>
                <a:spcPts val="0"/>
              </a:spcBef>
              <a:buNone/>
            </a:pPr>
            <a:r>
              <a:rPr lang="en-US" sz="1600" b="1" dirty="0" smtClean="0"/>
              <a:t>Annual Average Percentage Real Changes in Expenditures per </a:t>
            </a:r>
          </a:p>
          <a:p>
            <a:pPr marL="0" indent="0" algn="ctr">
              <a:spcBef>
                <a:spcPts val="0"/>
              </a:spcBef>
              <a:buNone/>
            </a:pPr>
            <a:r>
              <a:rPr lang="en-US" sz="1600" b="1" dirty="0" smtClean="0"/>
              <a:t>Full Time Equivalent Student: FY1987-2008</a:t>
            </a:r>
          </a:p>
        </p:txBody>
      </p:sp>
      <p:sp>
        <p:nvSpPr>
          <p:cNvPr id="8" name="Oval 7"/>
          <p:cNvSpPr/>
          <p:nvPr/>
        </p:nvSpPr>
        <p:spPr>
          <a:xfrm>
            <a:off x="5986131" y="2594344"/>
            <a:ext cx="1180214" cy="2232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85981" y="2594344"/>
            <a:ext cx="1180214" cy="2232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55202" y="2594344"/>
            <a:ext cx="1180214" cy="2232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40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403225" indent="-403225"/>
            <a:r>
              <a:rPr lang="en-US" dirty="0" smtClean="0"/>
              <a:t>3. </a:t>
            </a:r>
            <a:r>
              <a:rPr lang="en-US" dirty="0"/>
              <a:t>Faculty – </a:t>
            </a:r>
            <a:r>
              <a:rPr lang="en-US" dirty="0"/>
              <a:t>To be or not to be…tenured.  </a:t>
            </a:r>
            <a:r>
              <a:rPr lang="en-US" dirty="0" smtClean="0"/>
              <a:t>That </a:t>
            </a:r>
            <a:r>
              <a:rPr lang="en-US" dirty="0"/>
              <a:t>is the question.</a:t>
            </a:r>
          </a:p>
        </p:txBody>
      </p:sp>
      <p:graphicFrame>
        <p:nvGraphicFramePr>
          <p:cNvPr id="10" name="Table 9"/>
          <p:cNvGraphicFramePr>
            <a:graphicFrameLocks noGrp="1"/>
          </p:cNvGraphicFramePr>
          <p:nvPr>
            <p:extLst>
              <p:ext uri="{D42A27DB-BD31-4B8C-83A1-F6EECF244321}">
                <p14:modId xmlns:p14="http://schemas.microsoft.com/office/powerpoint/2010/main" val="4089162479"/>
              </p:ext>
            </p:extLst>
          </p:nvPr>
        </p:nvGraphicFramePr>
        <p:xfrm>
          <a:off x="500251" y="1680960"/>
          <a:ext cx="8163302" cy="4758894"/>
        </p:xfrm>
        <a:graphic>
          <a:graphicData uri="http://schemas.openxmlformats.org/drawingml/2006/table">
            <a:tbl>
              <a:tblPr>
                <a:tableStyleId>{B301B821-A1FF-4177-AEE7-76D212191A09}</a:tableStyleId>
              </a:tblPr>
              <a:tblGrid>
                <a:gridCol w="2236850"/>
                <a:gridCol w="923603"/>
                <a:gridCol w="923603"/>
                <a:gridCol w="923603"/>
                <a:gridCol w="384834"/>
                <a:gridCol w="923603"/>
                <a:gridCol w="923603"/>
                <a:gridCol w="923603"/>
              </a:tblGrid>
              <a:tr h="564893">
                <a:tc>
                  <a:txBody>
                    <a:bodyPr/>
                    <a:lstStyle/>
                    <a:p>
                      <a:pPr algn="l" fontAlgn="b"/>
                      <a:endParaRPr lang="en-GB" sz="1500" b="0" i="0" u="none" strike="noStrike" dirty="0">
                        <a:solidFill>
                          <a:srgbClr val="000000"/>
                        </a:solidFill>
                        <a:effectLst/>
                        <a:latin typeface="Calibri"/>
                      </a:endParaRPr>
                    </a:p>
                  </a:txBody>
                  <a:tcPr marL="9525" marR="9525" marT="9525" marB="0" anchor="ctr">
                    <a:lnL w="12700" cmpd="sng">
                      <a:noFill/>
                    </a:lnL>
                    <a:lnR>
                      <a:noFill/>
                    </a:lnR>
                    <a:lnT w="12700" cmpd="sng">
                      <a:noFill/>
                    </a:lnT>
                    <a:lnB w="12700" cmpd="sng">
                      <a:noFill/>
                    </a:lnB>
                    <a:lnTlToBr w="12700" cmpd="sng">
                      <a:noFill/>
                      <a:prstDash val="solid"/>
                    </a:lnTlToBr>
                    <a:lnBlToTr w="12700" cmpd="sng">
                      <a:noFill/>
                      <a:prstDash val="solid"/>
                    </a:lnBlToTr>
                  </a:tcPr>
                </a:tc>
                <a:tc gridSpan="3">
                  <a:txBody>
                    <a:bodyPr/>
                    <a:lstStyle/>
                    <a:p>
                      <a:pPr algn="ctr" fontAlgn="b"/>
                      <a:r>
                        <a:rPr lang="en-US" sz="1500" u="none" strike="noStrike" dirty="0">
                          <a:effectLst/>
                        </a:rPr>
                        <a:t>Full-time, non-tenure-track faculty as a % of all full-time faculty</a:t>
                      </a:r>
                      <a:endParaRPr lang="en-US" sz="1500" b="0" i="0" u="none" strike="noStrike" dirty="0">
                        <a:solidFill>
                          <a:srgbClr val="000000"/>
                        </a:solidFill>
                        <a:effectLst/>
                        <a:latin typeface="Calibri"/>
                      </a:endParaRPr>
                    </a:p>
                  </a:txBody>
                  <a:tcPr marL="9525" marR="9525" marT="9525" marB="0" anchor="ctr">
                    <a:lnL>
                      <a:noFill/>
                    </a:lnL>
                    <a:lnR>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a:txBody>
                    <a:bodyPr/>
                    <a:lstStyle/>
                    <a:p>
                      <a:pPr algn="l" fontAlgn="b"/>
                      <a:endParaRPr lang="en-GB" sz="1500" b="0" i="0" u="none" strike="noStrike">
                        <a:solidFill>
                          <a:srgbClr val="000000"/>
                        </a:solidFill>
                        <a:effectLst/>
                        <a:latin typeface="Calibri"/>
                      </a:endParaRP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tcPr>
                </a:tc>
                <a:tc gridSpan="3">
                  <a:txBody>
                    <a:bodyPr/>
                    <a:lstStyle/>
                    <a:p>
                      <a:pPr algn="ctr" fontAlgn="b"/>
                      <a:r>
                        <a:rPr lang="en-US" sz="1500" u="none" strike="noStrike" dirty="0">
                          <a:effectLst/>
                        </a:rPr>
                        <a:t>Part-time faculty as a % of all faculty</a:t>
                      </a:r>
                      <a:endParaRPr lang="en-US" sz="1500" b="0" i="0" u="none" strike="noStrike" dirty="0">
                        <a:solidFill>
                          <a:srgbClr val="000000"/>
                        </a:solidFill>
                        <a:effectLst/>
                        <a:latin typeface="Calibri"/>
                      </a:endParaRPr>
                    </a:p>
                  </a:txBody>
                  <a:tcPr marL="9525" marR="9525" marT="9525" marB="0" anchor="ctr">
                    <a:lnL>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r>
              <a:tr h="209997">
                <a:tc>
                  <a:txBody>
                    <a:bodyPr/>
                    <a:lstStyle/>
                    <a:p>
                      <a:pPr algn="l" fontAlgn="b"/>
                      <a:r>
                        <a:rPr lang="en-US" sz="1500" b="0" i="1" u="none" strike="noStrike" dirty="0" smtClean="0">
                          <a:solidFill>
                            <a:srgbClr val="000000"/>
                          </a:solidFill>
                          <a:effectLst/>
                          <a:latin typeface="+mn-lt"/>
                        </a:rPr>
                        <a:t>Category (sample size)</a:t>
                      </a:r>
                      <a:endParaRPr lang="en-GB" sz="1500" b="0" i="1" u="none" strike="noStrike" dirty="0">
                        <a:solidFill>
                          <a:srgbClr val="000000"/>
                        </a:solidFill>
                        <a:effectLst/>
                        <a:latin typeface="+mn-lt"/>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1995</a:t>
                      </a:r>
                      <a:endParaRPr lang="en-GB" sz="1500" b="0" i="0" u="none" strike="noStrike" dirty="0">
                        <a:solidFill>
                          <a:srgbClr val="000000"/>
                        </a:solidFill>
                        <a:effectLst/>
                        <a:latin typeface="Calibri"/>
                      </a:endParaRPr>
                    </a:p>
                  </a:txBody>
                  <a:tcPr marL="9525" marR="9525" marT="9525" marB="0" anchor="b">
                    <a:lnL>
                      <a:noFill/>
                    </a:lnL>
                    <a:lnR>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2001</a:t>
                      </a:r>
                      <a:endParaRPr lang="en-GB" sz="1500" b="0" i="0" u="none" strike="noStrike" dirty="0">
                        <a:solidFill>
                          <a:srgbClr val="000000"/>
                        </a:solidFill>
                        <a:effectLst/>
                        <a:latin typeface="Calibri"/>
                      </a:endParaRPr>
                    </a:p>
                  </a:txBody>
                  <a:tcPr marL="9525" marR="9525" marT="9525" marB="0" anchor="b">
                    <a:lnL>
                      <a:noFill/>
                    </a:lnL>
                    <a:lnR>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2007</a:t>
                      </a:r>
                      <a:endParaRPr lang="en-GB" sz="1500" b="0" i="0" u="none" strike="noStrike" dirty="0">
                        <a:solidFill>
                          <a:srgbClr val="000000"/>
                        </a:solidFill>
                        <a:effectLst/>
                        <a:latin typeface="Calibri"/>
                      </a:endParaRPr>
                    </a:p>
                  </a:txBody>
                  <a:tcPr marL="9525" marR="9525" marT="9525" marB="0" anchor="b">
                    <a:lnL>
                      <a:noFill/>
                    </a:lnL>
                    <a:lnR>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1995</a:t>
                      </a:r>
                      <a:endParaRPr lang="en-GB" sz="1500" b="0" i="0" u="none" strike="noStrike" dirty="0">
                        <a:solidFill>
                          <a:srgbClr val="000000"/>
                        </a:solidFill>
                        <a:effectLst/>
                        <a:latin typeface="Calibri"/>
                      </a:endParaRPr>
                    </a:p>
                  </a:txBody>
                  <a:tcPr marL="9525" marR="9525" marT="9525" marB="0" anchor="b">
                    <a:lnL>
                      <a:noFill/>
                    </a:lnL>
                    <a:lnR>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2001</a:t>
                      </a:r>
                      <a:endParaRPr lang="en-GB" sz="1500" b="0" i="0" u="none" strike="noStrike" dirty="0">
                        <a:solidFill>
                          <a:srgbClr val="000000"/>
                        </a:solidFill>
                        <a:effectLst/>
                        <a:latin typeface="Calibri"/>
                      </a:endParaRPr>
                    </a:p>
                  </a:txBody>
                  <a:tcPr marL="9525" marR="9525" marT="9525" marB="0" anchor="b">
                    <a:lnL>
                      <a:noFill/>
                    </a:lnL>
                    <a:lnR>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2007</a:t>
                      </a:r>
                      <a:endParaRPr lang="en-GB" sz="1500" b="0" i="0" u="none" strike="noStrike" dirty="0">
                        <a:solidFill>
                          <a:srgbClr val="000000"/>
                        </a:solidFill>
                        <a:effectLst/>
                        <a:latin typeface="Calibri"/>
                      </a:endParaRPr>
                    </a:p>
                  </a:txBody>
                  <a:tcPr marL="9525" marR="9525" marT="9525" marB="0" anchor="b">
                    <a:lnL>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09997">
                <a:tc>
                  <a:txBody>
                    <a:bodyPr/>
                    <a:lstStyle/>
                    <a:p>
                      <a:pPr algn="l" fontAlgn="b"/>
                      <a:r>
                        <a:rPr lang="en-GB" sz="1500" b="1" u="none" strike="noStrike" dirty="0">
                          <a:effectLst/>
                        </a:rPr>
                        <a:t>Associate's</a:t>
                      </a:r>
                      <a:endParaRPr lang="en-GB" sz="1500" b="1" i="0" u="none" strike="noStrike" dirty="0">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r h="209997">
                <a:tc>
                  <a:txBody>
                    <a:bodyPr/>
                    <a:lstStyle/>
                    <a:p>
                      <a:pPr algn="l" fontAlgn="b"/>
                      <a:r>
                        <a:rPr lang="en-GB" sz="1500" u="none" strike="noStrike">
                          <a:effectLst/>
                        </a:rPr>
                        <a:t>Public (899)</a:t>
                      </a:r>
                      <a:endParaRPr lang="en-GB" sz="1500" b="0" i="0" u="none" strike="noStrike">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38.4%</a:t>
                      </a:r>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39.4%</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43.1%</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64.7%</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67.0%</a:t>
                      </a:r>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68.9%</a:t>
                      </a:r>
                      <a:endParaRPr lang="en-GB" sz="1500" b="0" i="0" u="none" strike="noStrike">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r h="228384">
                <a:tc>
                  <a:txBody>
                    <a:bodyPr/>
                    <a:lstStyle/>
                    <a:p>
                      <a:pPr algn="l" fontAlgn="b"/>
                      <a:r>
                        <a:rPr lang="en-GB" sz="1500" u="none" strike="noStrike" dirty="0">
                          <a:effectLst/>
                        </a:rPr>
                        <a:t>Private not for profit (51)</a:t>
                      </a:r>
                      <a:endParaRPr lang="en-GB" sz="1500" b="0" i="0" u="none" strike="noStrike" dirty="0">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74.3%</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75.4%</a:t>
                      </a:r>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82.5%</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52.3%</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50.4%</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56.1%</a:t>
                      </a:r>
                      <a:endParaRPr lang="en-GB" sz="1500" b="0" i="0" u="none" strike="noStrike">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r h="209997">
                <a:tc>
                  <a:txBody>
                    <a:bodyPr/>
                    <a:lstStyle/>
                    <a:p>
                      <a:pPr algn="l" fontAlgn="b"/>
                      <a:endParaRPr lang="en-GB" sz="1500" b="0" i="0" u="none" strike="noStrike" dirty="0">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r h="209997">
                <a:tc>
                  <a:txBody>
                    <a:bodyPr/>
                    <a:lstStyle/>
                    <a:p>
                      <a:pPr algn="l" fontAlgn="b"/>
                      <a:r>
                        <a:rPr lang="en-GB" sz="1500" b="1" u="none" strike="noStrike" dirty="0">
                          <a:effectLst/>
                        </a:rPr>
                        <a:t>Bachelor's</a:t>
                      </a:r>
                      <a:endParaRPr lang="en-GB" sz="1500" b="1" i="0" u="none" strike="noStrike" dirty="0">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r h="209997">
                <a:tc>
                  <a:txBody>
                    <a:bodyPr/>
                    <a:lstStyle/>
                    <a:p>
                      <a:pPr algn="l" fontAlgn="b"/>
                      <a:r>
                        <a:rPr lang="en-GB" sz="1500" u="none" strike="noStrike">
                          <a:effectLst/>
                        </a:rPr>
                        <a:t>Public (139)</a:t>
                      </a:r>
                      <a:endParaRPr lang="en-GB" sz="1500" b="0" i="0" u="none" strike="noStrike">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17.1%</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22.9%</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23.4%</a:t>
                      </a:r>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39.6%</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42.2%</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43.7%</a:t>
                      </a:r>
                      <a:endParaRPr lang="en-GB" sz="1500" b="0" i="0" u="none" strike="noStrike">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r h="200025">
                <a:tc>
                  <a:txBody>
                    <a:bodyPr/>
                    <a:lstStyle/>
                    <a:p>
                      <a:pPr algn="l" fontAlgn="b"/>
                      <a:r>
                        <a:rPr lang="en-GB" sz="1500" u="none" strike="noStrike">
                          <a:effectLst/>
                        </a:rPr>
                        <a:t>Private not for profit (497)</a:t>
                      </a:r>
                      <a:endParaRPr lang="en-GB" sz="1500" b="0" i="0" u="none" strike="noStrike">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22.2%</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26.9%</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30.8%</a:t>
                      </a:r>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33.1%</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37.4%</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41.7%</a:t>
                      </a:r>
                      <a:endParaRPr lang="en-GB" sz="1500" b="0" i="0" u="none" strike="noStrike">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r h="209997">
                <a:tc>
                  <a:txBody>
                    <a:bodyPr/>
                    <a:lstStyle/>
                    <a:p>
                      <a:pPr algn="l" fontAlgn="b"/>
                      <a:endParaRPr lang="en-GB" sz="1500" b="0" i="0" u="none" strike="noStrike" dirty="0">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r h="209997">
                <a:tc>
                  <a:txBody>
                    <a:bodyPr/>
                    <a:lstStyle/>
                    <a:p>
                      <a:pPr algn="l" fontAlgn="b"/>
                      <a:r>
                        <a:rPr lang="en-GB" sz="1500" b="1" u="none" strike="noStrike" dirty="0">
                          <a:effectLst/>
                        </a:rPr>
                        <a:t>Master's</a:t>
                      </a:r>
                      <a:endParaRPr lang="en-GB" sz="1500" b="1" i="0" u="none" strike="noStrike" dirty="0">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r h="209997">
                <a:tc>
                  <a:txBody>
                    <a:bodyPr/>
                    <a:lstStyle/>
                    <a:p>
                      <a:pPr algn="l" fontAlgn="b"/>
                      <a:r>
                        <a:rPr lang="en-GB" sz="1500" u="none" strike="noStrike">
                          <a:effectLst/>
                        </a:rPr>
                        <a:t>Public (261)</a:t>
                      </a:r>
                      <a:endParaRPr lang="en-GB" sz="1500" b="0" i="0" u="none" strike="noStrike">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12.7%</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17.6%</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20.6%</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29.3%</a:t>
                      </a:r>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37.0%</a:t>
                      </a:r>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40.3%</a:t>
                      </a:r>
                      <a:endParaRPr lang="en-GB" sz="1500" b="0" i="0" u="none" strike="noStrike">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r h="198679">
                <a:tc>
                  <a:txBody>
                    <a:bodyPr/>
                    <a:lstStyle/>
                    <a:p>
                      <a:pPr algn="l" fontAlgn="b"/>
                      <a:r>
                        <a:rPr lang="en-GB" sz="1500" u="none" strike="noStrike" dirty="0">
                          <a:effectLst/>
                        </a:rPr>
                        <a:t>Private not for profit (332)</a:t>
                      </a:r>
                      <a:endParaRPr lang="en-GB" sz="1500" b="0" i="0" u="none" strike="noStrike" dirty="0">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25.1%</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28.6%</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33.6%</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50.8%</a:t>
                      </a:r>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53.3%</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59.5%</a:t>
                      </a:r>
                      <a:endParaRPr lang="en-GB" sz="1500" b="0" i="0" u="none" strike="noStrike">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r h="209997">
                <a:tc>
                  <a:txBody>
                    <a:bodyPr/>
                    <a:lstStyle/>
                    <a:p>
                      <a:pPr algn="l" fontAlgn="b"/>
                      <a:endParaRPr lang="en-GB" sz="1500" b="0" i="0" u="none" strike="noStrike" dirty="0">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r h="209997">
                <a:tc>
                  <a:txBody>
                    <a:bodyPr/>
                    <a:lstStyle/>
                    <a:p>
                      <a:pPr algn="l" fontAlgn="b"/>
                      <a:r>
                        <a:rPr lang="en-GB" sz="1500" b="1" u="none" strike="noStrike" dirty="0">
                          <a:effectLst/>
                        </a:rPr>
                        <a:t>Doctoral</a:t>
                      </a:r>
                      <a:endParaRPr lang="en-GB" sz="1500" b="1" i="0" u="none" strike="noStrike" dirty="0">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r h="150732">
                <a:tc>
                  <a:txBody>
                    <a:bodyPr/>
                    <a:lstStyle/>
                    <a:p>
                      <a:pPr algn="l" fontAlgn="b"/>
                      <a:r>
                        <a:rPr lang="en-GB" sz="1500" u="none" strike="noStrike" dirty="0">
                          <a:effectLst/>
                        </a:rPr>
                        <a:t>Public (166)</a:t>
                      </a:r>
                      <a:endParaRPr lang="en-GB" sz="1500" b="0" i="0" u="none" strike="noStrike" dirty="0">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24.4%</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32.1%</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35.2%</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19.7%</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22.5%</a:t>
                      </a:r>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24.0%</a:t>
                      </a:r>
                      <a:endParaRPr lang="en-GB" sz="1500" b="0" i="0" u="none" strike="noStrike" dirty="0">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r h="253569">
                <a:tc>
                  <a:txBody>
                    <a:bodyPr/>
                    <a:lstStyle/>
                    <a:p>
                      <a:pPr algn="l" fontAlgn="b"/>
                      <a:r>
                        <a:rPr lang="en-GB" sz="1500" u="none" strike="noStrike" dirty="0">
                          <a:effectLst/>
                        </a:rPr>
                        <a:t>Private not for profit (106)</a:t>
                      </a:r>
                      <a:endParaRPr lang="en-GB" sz="1500" b="0" i="0" u="none" strike="noStrike" dirty="0">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18.2%</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35.4%</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46.2%</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32.2%</a:t>
                      </a:r>
                      <a:endParaRPr lang="en-GB" sz="1500" b="0" i="0" u="none" strike="noStrike">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dirty="0">
                          <a:effectLst/>
                        </a:rPr>
                        <a:t>34.9%</a:t>
                      </a:r>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500" u="none" strike="noStrike">
                          <a:effectLst/>
                        </a:rPr>
                        <a:t>31.7%</a:t>
                      </a:r>
                      <a:endParaRPr lang="en-GB" sz="1500" b="0" i="0" u="none" strike="noStrike">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r h="209997">
                <a:tc>
                  <a:txBody>
                    <a:bodyPr/>
                    <a:lstStyle/>
                    <a:p>
                      <a:pPr algn="l" fontAlgn="b"/>
                      <a:endParaRPr lang="en-GB" sz="1500" b="0" i="0" u="none" strike="noStrike" dirty="0">
                        <a:solidFill>
                          <a:srgbClr val="000000"/>
                        </a:solidFill>
                        <a:effectLst/>
                        <a:latin typeface="Calibri"/>
                      </a:endParaRPr>
                    </a:p>
                  </a:txBody>
                  <a:tcPr marL="9525" marR="9525" marT="9525"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GB" sz="1500" b="0" i="0" u="none" strike="noStrike" dirty="0">
                        <a:solidFill>
                          <a:srgbClr val="000000"/>
                        </a:solidFill>
                        <a:effectLst/>
                        <a:latin typeface="Calibri"/>
                      </a:endParaRPr>
                    </a:p>
                  </a:txBody>
                  <a:tcPr marL="9525" marR="9525" marT="9525" marB="0" anchor="b">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1" name="TextBox 10"/>
          <p:cNvSpPr txBox="1"/>
          <p:nvPr/>
        </p:nvSpPr>
        <p:spPr>
          <a:xfrm>
            <a:off x="368716" y="6223826"/>
            <a:ext cx="6151043" cy="338554"/>
          </a:xfrm>
          <a:prstGeom prst="rect">
            <a:avLst/>
          </a:prstGeom>
          <a:noFill/>
        </p:spPr>
        <p:txBody>
          <a:bodyPr wrap="none" rtlCol="0">
            <a:spAutoFit/>
          </a:bodyPr>
          <a:lstStyle/>
          <a:p>
            <a:r>
              <a:rPr lang="en-US" sz="800" dirty="0" smtClean="0"/>
              <a:t>Notes:</a:t>
            </a:r>
          </a:p>
          <a:p>
            <a:r>
              <a:rPr lang="en-US" sz="800" dirty="0"/>
              <a:t>1. </a:t>
            </a:r>
            <a:r>
              <a:rPr lang="en-US" sz="800" dirty="0" smtClean="0"/>
              <a:t>Source – Ehrenberg, Ronald G. “American Higher Education in Transition.” </a:t>
            </a:r>
            <a:r>
              <a:rPr lang="en-US" sz="800" i="1" dirty="0" smtClean="0"/>
              <a:t>Journal of Economic Perspectives</a:t>
            </a:r>
            <a:r>
              <a:rPr lang="en-US" sz="800" dirty="0" smtClean="0"/>
              <a:t> (26) 2012: 193-216</a:t>
            </a:r>
            <a:endParaRPr lang="en-US" sz="800" dirty="0"/>
          </a:p>
        </p:txBody>
      </p:sp>
      <p:sp>
        <p:nvSpPr>
          <p:cNvPr id="5" name="Oval 4"/>
          <p:cNvSpPr/>
          <p:nvPr/>
        </p:nvSpPr>
        <p:spPr>
          <a:xfrm>
            <a:off x="4656094" y="2188822"/>
            <a:ext cx="1180214" cy="4263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 name="Oval 5"/>
          <p:cNvSpPr/>
          <p:nvPr/>
        </p:nvSpPr>
        <p:spPr>
          <a:xfrm>
            <a:off x="2789689" y="2188822"/>
            <a:ext cx="1180214" cy="4263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18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035" y="170122"/>
            <a:ext cx="8469209" cy="785553"/>
          </a:xfrm>
        </p:spPr>
        <p:txBody>
          <a:bodyPr>
            <a:normAutofit/>
          </a:bodyPr>
          <a:lstStyle/>
          <a:p>
            <a:r>
              <a:rPr lang="en-US" dirty="0" smtClean="0"/>
              <a:t>4. </a:t>
            </a:r>
            <a:r>
              <a:rPr lang="en-US" dirty="0" smtClean="0"/>
              <a:t>Students – Rethinking the “traditional” </a:t>
            </a:r>
            <a:r>
              <a:rPr lang="en-US" dirty="0" smtClean="0"/>
              <a:t>student.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88" y="1719861"/>
            <a:ext cx="8170224" cy="4595752"/>
          </a:xfrm>
          <a:prstGeom prst="rect">
            <a:avLst/>
          </a:prstGeom>
        </p:spPr>
      </p:pic>
      <p:sp>
        <p:nvSpPr>
          <p:cNvPr id="6" name="TextBox 5"/>
          <p:cNvSpPr txBox="1"/>
          <p:nvPr/>
        </p:nvSpPr>
        <p:spPr>
          <a:xfrm>
            <a:off x="486888" y="1705419"/>
            <a:ext cx="3821342" cy="4708981"/>
          </a:xfrm>
          <a:prstGeom prst="rect">
            <a:avLst/>
          </a:prstGeom>
          <a:solidFill>
            <a:schemeClr val="bg1">
              <a:alpha val="71000"/>
            </a:schemeClr>
          </a:solidFill>
        </p:spPr>
        <p:txBody>
          <a:bodyPr wrap="square" rtlCol="0">
            <a:spAutoFit/>
          </a:bodyPr>
          <a:lstStyle/>
          <a:p>
            <a:pPr marL="342900" indent="-342900">
              <a:buFont typeface="Arial" pitchFamily="34" charset="0"/>
              <a:buChar char="•"/>
            </a:pPr>
            <a:r>
              <a:rPr lang="en-US" sz="2000" dirty="0" smtClean="0"/>
              <a:t>By 2020, </a:t>
            </a:r>
            <a:r>
              <a:rPr lang="en-US" sz="2000" b="1" dirty="0" smtClean="0"/>
              <a:t>Hispanic and Asian American</a:t>
            </a:r>
            <a:r>
              <a:rPr lang="en-US" sz="2000" dirty="0" smtClean="0"/>
              <a:t> students will account for 45% of the nation’s public high school graduates</a:t>
            </a:r>
            <a:br>
              <a:rPr lang="en-US" sz="2000" dirty="0" smtClean="0"/>
            </a:br>
            <a:endParaRPr lang="en-US" sz="2000" dirty="0" smtClean="0"/>
          </a:p>
          <a:p>
            <a:pPr marL="342900" indent="-342900">
              <a:buFont typeface="Arial" pitchFamily="34" charset="0"/>
              <a:buChar char="•"/>
            </a:pPr>
            <a:r>
              <a:rPr lang="en-US" sz="2000" dirty="0" smtClean="0"/>
              <a:t>38% of those enrolled in higher education are </a:t>
            </a:r>
            <a:r>
              <a:rPr lang="en-US" sz="2000" b="1" dirty="0" smtClean="0"/>
              <a:t>over the age of 25</a:t>
            </a:r>
            <a:r>
              <a:rPr lang="en-US" sz="2000" dirty="0" smtClean="0"/>
              <a:t>—projected to increase 23% by 2019</a:t>
            </a:r>
            <a:br>
              <a:rPr lang="en-US" sz="2000" dirty="0" smtClean="0"/>
            </a:br>
            <a:endParaRPr lang="en-US" sz="2000" dirty="0" smtClean="0"/>
          </a:p>
          <a:p>
            <a:pPr marL="342900" indent="-342900">
              <a:buFont typeface="Arial" pitchFamily="34" charset="0"/>
              <a:buChar char="•"/>
            </a:pPr>
            <a:r>
              <a:rPr lang="en-US" sz="2000" dirty="0" smtClean="0"/>
              <a:t>33% of all college students who began in 2006 </a:t>
            </a:r>
            <a:r>
              <a:rPr lang="en-US" sz="2000" b="1" dirty="0" smtClean="0"/>
              <a:t>transferred</a:t>
            </a:r>
            <a:r>
              <a:rPr lang="en-US" sz="2000" dirty="0" smtClean="0"/>
              <a:t> at least once in 5 years</a:t>
            </a:r>
          </a:p>
        </p:txBody>
      </p:sp>
      <p:sp>
        <p:nvSpPr>
          <p:cNvPr id="7" name="TextBox 6"/>
          <p:cNvSpPr txBox="1"/>
          <p:nvPr/>
        </p:nvSpPr>
        <p:spPr>
          <a:xfrm>
            <a:off x="368716" y="6259451"/>
            <a:ext cx="3666388" cy="338554"/>
          </a:xfrm>
          <a:prstGeom prst="rect">
            <a:avLst/>
          </a:prstGeom>
          <a:noFill/>
        </p:spPr>
        <p:txBody>
          <a:bodyPr wrap="none" rtlCol="0">
            <a:spAutoFit/>
          </a:bodyPr>
          <a:lstStyle/>
          <a:p>
            <a:r>
              <a:rPr lang="en-US" sz="800" dirty="0" smtClean="0"/>
              <a:t>Notes:</a:t>
            </a:r>
          </a:p>
          <a:p>
            <a:r>
              <a:rPr lang="en-US" sz="800" dirty="0"/>
              <a:t>1. </a:t>
            </a:r>
            <a:r>
              <a:rPr lang="en-US" sz="800" dirty="0" smtClean="0"/>
              <a:t>Source – </a:t>
            </a:r>
            <a:r>
              <a:rPr lang="en-US" sz="800" dirty="0" err="1" smtClean="0"/>
              <a:t>Lawlor</a:t>
            </a:r>
            <a:r>
              <a:rPr lang="en-US" sz="800" dirty="0" smtClean="0"/>
              <a:t> Group. “Demographic Trends in Higher Education,” 2013</a:t>
            </a:r>
            <a:endParaRPr lang="en-US" sz="800" dirty="0"/>
          </a:p>
        </p:txBody>
      </p:sp>
    </p:spTree>
    <p:extLst>
      <p:ext uri="{BB962C8B-B14F-4D97-AF65-F5344CB8AC3E}">
        <p14:creationId xmlns:p14="http://schemas.microsoft.com/office/powerpoint/2010/main" val="417015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 </a:t>
            </a:r>
            <a:r>
              <a:rPr lang="en-US" dirty="0" smtClean="0"/>
              <a:t>Value </a:t>
            </a:r>
            <a:r>
              <a:rPr lang="en-US" dirty="0"/>
              <a:t>– </a:t>
            </a:r>
            <a:r>
              <a:rPr lang="en-US" dirty="0" smtClean="0"/>
              <a:t>The Value Gap.</a:t>
            </a:r>
            <a:endParaRPr lang="en-US" dirty="0"/>
          </a:p>
        </p:txBody>
      </p:sp>
      <p:pic>
        <p:nvPicPr>
          <p:cNvPr id="1035" name="Picture 11" descr="http://www.motherjones.com/files/debt%20quadrupled%5B1%5D.jpg"/>
          <p:cNvPicPr>
            <a:picLocks noChangeAspect="1" noChangeArrowheads="1"/>
          </p:cNvPicPr>
          <p:nvPr/>
        </p:nvPicPr>
        <p:blipFill rotWithShape="1">
          <a:blip r:embed="rId3">
            <a:extLst>
              <a:ext uri="{28A0092B-C50C-407E-A947-70E740481C1C}">
                <a14:useLocalDpi xmlns:a14="http://schemas.microsoft.com/office/drawing/2010/main" val="0"/>
              </a:ext>
            </a:extLst>
          </a:blip>
          <a:srcRect t="17526" b="6922"/>
          <a:stretch/>
        </p:blipFill>
        <p:spPr bwMode="auto">
          <a:xfrm>
            <a:off x="366584" y="1596797"/>
            <a:ext cx="8408139" cy="48198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3765" y="1193047"/>
            <a:ext cx="8455227" cy="430887"/>
          </a:xfrm>
          <a:prstGeom prst="rect">
            <a:avLst/>
          </a:prstGeom>
          <a:noFill/>
        </p:spPr>
        <p:txBody>
          <a:bodyPr wrap="square" rtlCol="0">
            <a:spAutoFit/>
          </a:bodyPr>
          <a:lstStyle/>
          <a:p>
            <a:r>
              <a:rPr lang="en-US" sz="2200" b="1" dirty="0" smtClean="0"/>
              <a:t>Student loan debt has nearly quadrupled in the past 10 years.</a:t>
            </a:r>
            <a:endParaRPr lang="en-GB" sz="2200" b="1" dirty="0"/>
          </a:p>
        </p:txBody>
      </p:sp>
      <p:sp>
        <p:nvSpPr>
          <p:cNvPr id="14" name="TextBox 13"/>
          <p:cNvSpPr txBox="1"/>
          <p:nvPr/>
        </p:nvSpPr>
        <p:spPr>
          <a:xfrm>
            <a:off x="368716" y="6223826"/>
            <a:ext cx="3403496" cy="338554"/>
          </a:xfrm>
          <a:prstGeom prst="rect">
            <a:avLst/>
          </a:prstGeom>
          <a:noFill/>
        </p:spPr>
        <p:txBody>
          <a:bodyPr wrap="none" rtlCol="0">
            <a:spAutoFit/>
          </a:bodyPr>
          <a:lstStyle/>
          <a:p>
            <a:r>
              <a:rPr lang="en-US" sz="800" dirty="0" smtClean="0"/>
              <a:t>Notes:</a:t>
            </a:r>
          </a:p>
          <a:p>
            <a:r>
              <a:rPr lang="en-US" sz="800" dirty="0"/>
              <a:t>1. </a:t>
            </a:r>
            <a:r>
              <a:rPr lang="en-US" sz="800" dirty="0" smtClean="0"/>
              <a:t>Source – Mother Jones, “</a:t>
            </a:r>
            <a:r>
              <a:rPr lang="en-US" sz="800" dirty="0" smtClean="0">
                <a:hlinkClick r:id="rId4"/>
              </a:rPr>
              <a:t>The Student Debt Crisis in 9 Charts</a:t>
            </a:r>
            <a:r>
              <a:rPr lang="en-US" sz="800" dirty="0" smtClean="0"/>
              <a:t>,” 2013.</a:t>
            </a:r>
            <a:endParaRPr lang="en-US" sz="800" dirty="0"/>
          </a:p>
        </p:txBody>
      </p:sp>
    </p:spTree>
    <p:extLst>
      <p:ext uri="{BB962C8B-B14F-4D97-AF65-F5344CB8AC3E}">
        <p14:creationId xmlns:p14="http://schemas.microsoft.com/office/powerpoint/2010/main" val="3430977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6. </a:t>
            </a:r>
            <a:r>
              <a:rPr lang="en-US" dirty="0"/>
              <a:t>Tuition – Differential equations and other challenges</a:t>
            </a:r>
          </a:p>
        </p:txBody>
      </p:sp>
      <p:sp>
        <p:nvSpPr>
          <p:cNvPr id="11" name="TextBox 10"/>
          <p:cNvSpPr txBox="1"/>
          <p:nvPr/>
        </p:nvSpPr>
        <p:spPr>
          <a:xfrm>
            <a:off x="368716" y="6223826"/>
            <a:ext cx="6151043" cy="338554"/>
          </a:xfrm>
          <a:prstGeom prst="rect">
            <a:avLst/>
          </a:prstGeom>
          <a:noFill/>
        </p:spPr>
        <p:txBody>
          <a:bodyPr wrap="none" rtlCol="0">
            <a:spAutoFit/>
          </a:bodyPr>
          <a:lstStyle/>
          <a:p>
            <a:r>
              <a:rPr lang="en-US" sz="800" dirty="0" smtClean="0"/>
              <a:t>Notes:</a:t>
            </a:r>
          </a:p>
          <a:p>
            <a:r>
              <a:rPr lang="en-US" sz="800" dirty="0"/>
              <a:t>1. </a:t>
            </a:r>
            <a:r>
              <a:rPr lang="en-US" sz="800" dirty="0" smtClean="0"/>
              <a:t>Source – Ehrenberg, Ronald G. “American Higher Education in Transition.” </a:t>
            </a:r>
            <a:r>
              <a:rPr lang="en-US" sz="800" i="1" dirty="0" smtClean="0"/>
              <a:t>Journal of Economic Perspectives</a:t>
            </a:r>
            <a:r>
              <a:rPr lang="en-US" sz="800" dirty="0" smtClean="0"/>
              <a:t> (26) 2012: 193-216</a:t>
            </a:r>
            <a:endParaRPr lang="en-US" sz="800" dirty="0"/>
          </a:p>
        </p:txBody>
      </p:sp>
      <p:graphicFrame>
        <p:nvGraphicFramePr>
          <p:cNvPr id="2" name="Table 1"/>
          <p:cNvGraphicFramePr>
            <a:graphicFrameLocks noGrp="1"/>
          </p:cNvGraphicFramePr>
          <p:nvPr>
            <p:extLst>
              <p:ext uri="{D42A27DB-BD31-4B8C-83A1-F6EECF244321}">
                <p14:modId xmlns:p14="http://schemas.microsoft.com/office/powerpoint/2010/main" val="3372225215"/>
              </p:ext>
            </p:extLst>
          </p:nvPr>
        </p:nvGraphicFramePr>
        <p:xfrm>
          <a:off x="806451" y="2099338"/>
          <a:ext cx="7600950" cy="2255520"/>
        </p:xfrm>
        <a:graphic>
          <a:graphicData uri="http://schemas.openxmlformats.org/drawingml/2006/table">
            <a:tbl>
              <a:tblPr>
                <a:tableStyleId>{B301B821-A1FF-4177-AEE7-76D212191A09}</a:tableStyleId>
              </a:tblPr>
              <a:tblGrid>
                <a:gridCol w="4057649"/>
                <a:gridCol w="1308100"/>
                <a:gridCol w="1172029"/>
                <a:gridCol w="1063172"/>
              </a:tblGrid>
              <a:tr h="335227">
                <a:tc gridSpan="4">
                  <a:txBody>
                    <a:bodyPr/>
                    <a:lstStyle/>
                    <a:p>
                      <a:pPr algn="l" fontAlgn="b"/>
                      <a:r>
                        <a:rPr lang="en-US" sz="1600" b="1" u="none" strike="noStrike" dirty="0">
                          <a:effectLst/>
                          <a:latin typeface="+mn-lt"/>
                        </a:rPr>
                        <a:t>Percentage of </a:t>
                      </a:r>
                      <a:r>
                        <a:rPr lang="en-US" sz="1600" b="1" u="none" strike="noStrike" dirty="0" smtClean="0">
                          <a:effectLst/>
                          <a:latin typeface="+mn-lt"/>
                        </a:rPr>
                        <a:t>Four-Year Public Institutions </a:t>
                      </a:r>
                      <a:r>
                        <a:rPr lang="en-US" sz="1600" b="1" u="none" strike="noStrike" dirty="0">
                          <a:effectLst/>
                          <a:latin typeface="+mn-lt"/>
                        </a:rPr>
                        <a:t>with </a:t>
                      </a:r>
                      <a:r>
                        <a:rPr lang="en-US" sz="1600" b="1" u="none" strike="noStrike" dirty="0" smtClean="0">
                          <a:effectLst/>
                          <a:latin typeface="+mn-lt"/>
                        </a:rPr>
                        <a:t>Differential Undergraduate Tuition </a:t>
                      </a:r>
                      <a:r>
                        <a:rPr lang="en-US" sz="1600" b="1" u="none" strike="noStrike" dirty="0">
                          <a:effectLst/>
                          <a:latin typeface="+mn-lt"/>
                        </a:rPr>
                        <a:t>in </a:t>
                      </a:r>
                      <a:r>
                        <a:rPr lang="en-US" sz="1600" b="1" u="none" strike="noStrike" dirty="0" smtClean="0">
                          <a:effectLst/>
                          <a:latin typeface="+mn-lt"/>
                        </a:rPr>
                        <a:t>2010-11</a:t>
                      </a:r>
                      <a:endParaRPr lang="en-US" sz="1600" b="1" i="0" u="none" strike="noStrike" dirty="0">
                        <a:solidFill>
                          <a:srgbClr val="000000"/>
                        </a:solidFill>
                        <a:effectLst/>
                        <a:latin typeface="+mn-lt"/>
                      </a:endParaRPr>
                    </a:p>
                  </a:txBody>
                  <a:tcPr marL="45720" marR="45720" anchor="b">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r>
              <a:tr h="335227">
                <a:tc>
                  <a:txBody>
                    <a:bodyPr/>
                    <a:lstStyle/>
                    <a:p>
                      <a:pPr algn="l" fontAlgn="b"/>
                      <a:endParaRPr lang="en-GB" sz="1600" b="0" i="1" u="none" strike="noStrike" dirty="0">
                        <a:solidFill>
                          <a:srgbClr val="000000"/>
                        </a:solidFill>
                        <a:effectLst/>
                        <a:latin typeface="+mn-lt"/>
                      </a:endParaRPr>
                    </a:p>
                  </a:txBody>
                  <a:tcPr marL="45720" marR="45720" anchor="b">
                    <a:lnL w="12700" cmpd="sng">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i="1" u="none" strike="noStrike" dirty="0">
                          <a:effectLst/>
                          <a:latin typeface="+mn-lt"/>
                        </a:rPr>
                        <a:t>Doctoral</a:t>
                      </a:r>
                      <a:endParaRPr lang="en-GB" sz="1600" b="0" i="1" u="none" strike="noStrike" dirty="0">
                        <a:solidFill>
                          <a:srgbClr val="000000"/>
                        </a:solidFill>
                        <a:effectLst/>
                        <a:latin typeface="+mn-lt"/>
                      </a:endParaRPr>
                    </a:p>
                  </a:txBody>
                  <a:tcPr marL="45720" marR="4572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i="1" u="none" strike="noStrike" dirty="0">
                          <a:effectLst/>
                          <a:latin typeface="+mn-lt"/>
                        </a:rPr>
                        <a:t>Master's</a:t>
                      </a:r>
                      <a:endParaRPr lang="en-GB" sz="1600" b="0" i="1" u="none" strike="noStrike" dirty="0">
                        <a:solidFill>
                          <a:srgbClr val="000000"/>
                        </a:solidFill>
                        <a:effectLst/>
                        <a:latin typeface="+mn-lt"/>
                      </a:endParaRPr>
                    </a:p>
                  </a:txBody>
                  <a:tcPr marL="45720" marR="45720" anchor="b">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i="1" u="none" strike="noStrike" dirty="0">
                          <a:effectLst/>
                          <a:latin typeface="+mn-lt"/>
                        </a:rPr>
                        <a:t>Bachelor's</a:t>
                      </a:r>
                      <a:endParaRPr lang="en-GB" sz="1600" b="0" i="1" u="none" strike="noStrike" dirty="0">
                        <a:solidFill>
                          <a:srgbClr val="000000"/>
                        </a:solidFill>
                        <a:effectLst/>
                        <a:latin typeface="+mn-lt"/>
                      </a:endParaRPr>
                    </a:p>
                  </a:txBody>
                  <a:tcPr marL="45720" marR="45720" anchor="b">
                    <a:lnL>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5208">
                <a:tc>
                  <a:txBody>
                    <a:bodyPr/>
                    <a:lstStyle/>
                    <a:p>
                      <a:pPr algn="l" fontAlgn="b"/>
                      <a:r>
                        <a:rPr lang="en-GB" sz="1600" u="none" strike="noStrike">
                          <a:effectLst/>
                          <a:latin typeface="+mn-lt"/>
                        </a:rPr>
                        <a:t>Number of institutions</a:t>
                      </a:r>
                      <a:endParaRPr lang="en-GB" sz="1600" b="0" i="0" u="none" strike="noStrike">
                        <a:solidFill>
                          <a:srgbClr val="000000"/>
                        </a:solidFill>
                        <a:effectLst/>
                        <a:latin typeface="+mn-lt"/>
                      </a:endParaRPr>
                    </a:p>
                  </a:txBody>
                  <a:tcPr marL="45720" marR="45720" anchor="b">
                    <a:lnL w="12700" cmpd="sng">
                      <a:noFill/>
                    </a:lnL>
                    <a:lnR>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n-GB" sz="1600" u="none" strike="noStrike">
                          <a:effectLst/>
                          <a:latin typeface="+mn-lt"/>
                        </a:rPr>
                        <a:t>172</a:t>
                      </a:r>
                      <a:endParaRPr lang="en-GB" sz="1600" b="0" i="0" u="none" strike="noStrike">
                        <a:solidFill>
                          <a:srgbClr val="000000"/>
                        </a:solidFill>
                        <a:effectLst/>
                        <a:latin typeface="+mn-lt"/>
                      </a:endParaRPr>
                    </a:p>
                  </a:txBody>
                  <a:tcPr marL="45720" marR="45720" anchor="b">
                    <a:lnL>
                      <a:noFill/>
                    </a:lnL>
                    <a:lnR>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n-GB" sz="1600" u="none" strike="noStrike">
                          <a:effectLst/>
                          <a:latin typeface="+mn-lt"/>
                        </a:rPr>
                        <a:t>271</a:t>
                      </a:r>
                      <a:endParaRPr lang="en-GB" sz="1600" b="0" i="0" u="none" strike="noStrike">
                        <a:solidFill>
                          <a:srgbClr val="000000"/>
                        </a:solidFill>
                        <a:effectLst/>
                        <a:latin typeface="+mn-lt"/>
                      </a:endParaRPr>
                    </a:p>
                  </a:txBody>
                  <a:tcPr marL="45720" marR="45720" anchor="b">
                    <a:lnL>
                      <a:noFill/>
                    </a:lnL>
                    <a:lnR>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n-GB" sz="1600" u="none" strike="noStrike">
                          <a:effectLst/>
                          <a:latin typeface="+mn-lt"/>
                        </a:rPr>
                        <a:t>120</a:t>
                      </a:r>
                      <a:endParaRPr lang="en-GB" sz="1600" b="0" i="0" u="none" strike="noStrike">
                        <a:solidFill>
                          <a:srgbClr val="000000"/>
                        </a:solidFill>
                        <a:effectLst/>
                        <a:latin typeface="+mn-lt"/>
                      </a:endParaRPr>
                    </a:p>
                  </a:txBody>
                  <a:tcPr marL="45720" marR="45720" anchor="b">
                    <a:lnL>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85208">
                <a:tc>
                  <a:txBody>
                    <a:bodyPr/>
                    <a:lstStyle/>
                    <a:p>
                      <a:pPr algn="l" fontAlgn="b"/>
                      <a:r>
                        <a:rPr lang="en-GB" sz="1600" u="none" strike="noStrike" dirty="0">
                          <a:effectLst/>
                          <a:latin typeface="+mn-lt"/>
                        </a:rPr>
                        <a:t>% with any differential tuition</a:t>
                      </a:r>
                      <a:endParaRPr lang="en-GB" sz="1600" b="0" i="0" u="none" strike="noStrike" dirty="0">
                        <a:solidFill>
                          <a:srgbClr val="000000"/>
                        </a:solidFill>
                        <a:effectLst/>
                        <a:latin typeface="+mn-lt"/>
                      </a:endParaRPr>
                    </a:p>
                  </a:txBody>
                  <a:tcPr marL="45720" marR="4572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600" u="none" strike="noStrike">
                          <a:effectLst/>
                          <a:latin typeface="+mn-lt"/>
                        </a:rPr>
                        <a:t>42</a:t>
                      </a:r>
                      <a:endParaRPr lang="en-GB" sz="1600" b="0" i="0" u="none" strike="noStrike">
                        <a:solidFill>
                          <a:srgbClr val="000000"/>
                        </a:solidFill>
                        <a:effectLst/>
                        <a:latin typeface="+mn-lt"/>
                      </a:endParaRPr>
                    </a:p>
                  </a:txBody>
                  <a:tcPr marL="45720" marR="4572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600" u="none" strike="noStrike">
                          <a:effectLst/>
                          <a:latin typeface="+mn-lt"/>
                        </a:rPr>
                        <a:t>18</a:t>
                      </a:r>
                      <a:endParaRPr lang="en-GB" sz="1600" b="0" i="0" u="none" strike="noStrike">
                        <a:solidFill>
                          <a:srgbClr val="000000"/>
                        </a:solidFill>
                        <a:effectLst/>
                        <a:latin typeface="+mn-lt"/>
                      </a:endParaRPr>
                    </a:p>
                  </a:txBody>
                  <a:tcPr marL="45720" marR="4572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600" u="none" strike="noStrike">
                          <a:effectLst/>
                          <a:latin typeface="+mn-lt"/>
                        </a:rPr>
                        <a:t>30</a:t>
                      </a:r>
                      <a:endParaRPr lang="en-GB" sz="1600" b="0" i="0" u="none" strike="noStrike">
                        <a:solidFill>
                          <a:srgbClr val="000000"/>
                        </a:solidFill>
                        <a:effectLst/>
                        <a:latin typeface="+mn-lt"/>
                      </a:endParaRPr>
                    </a:p>
                  </a:txBody>
                  <a:tcPr marL="45720" marR="45720" anchor="b">
                    <a:lnL>
                      <a:noFill/>
                    </a:lnL>
                    <a:lnR w="12700" cmpd="sng">
                      <a:noFill/>
                    </a:lnR>
                    <a:lnT w="12700" cmpd="sng">
                      <a:noFill/>
                    </a:lnT>
                    <a:lnB w="12700" cmpd="sng">
                      <a:noFill/>
                    </a:lnB>
                    <a:lnTlToBr w="12700" cmpd="sng">
                      <a:noFill/>
                      <a:prstDash val="solid"/>
                    </a:lnTlToBr>
                    <a:lnBlToTr w="12700" cmpd="sng">
                      <a:noFill/>
                      <a:prstDash val="solid"/>
                    </a:lnBlToTr>
                  </a:tcPr>
                </a:tc>
              </a:tr>
              <a:tr h="185208">
                <a:tc>
                  <a:txBody>
                    <a:bodyPr/>
                    <a:lstStyle/>
                    <a:p>
                      <a:pPr algn="l" fontAlgn="b"/>
                      <a:r>
                        <a:rPr lang="en-US" sz="1600" u="none" strike="noStrike" dirty="0">
                          <a:effectLst/>
                          <a:latin typeface="+mn-lt"/>
                        </a:rPr>
                        <a:t>% with differential tuition by college or major</a:t>
                      </a:r>
                      <a:endParaRPr lang="en-US" sz="1600" b="0" i="0" u="none" strike="noStrike" dirty="0">
                        <a:solidFill>
                          <a:srgbClr val="000000"/>
                        </a:solidFill>
                        <a:effectLst/>
                        <a:latin typeface="+mn-lt"/>
                      </a:endParaRPr>
                    </a:p>
                  </a:txBody>
                  <a:tcPr marL="45720" marR="4572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600" u="none" strike="noStrike">
                          <a:effectLst/>
                          <a:latin typeface="+mn-lt"/>
                        </a:rPr>
                        <a:t>40</a:t>
                      </a:r>
                      <a:endParaRPr lang="en-GB" sz="1600" b="0" i="0" u="none" strike="noStrike">
                        <a:solidFill>
                          <a:srgbClr val="000000"/>
                        </a:solidFill>
                        <a:effectLst/>
                        <a:latin typeface="+mn-lt"/>
                      </a:endParaRPr>
                    </a:p>
                  </a:txBody>
                  <a:tcPr marL="45720" marR="4572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600" u="none" strike="noStrike">
                          <a:effectLst/>
                          <a:latin typeface="+mn-lt"/>
                        </a:rPr>
                        <a:t>17</a:t>
                      </a:r>
                      <a:endParaRPr lang="en-GB" sz="1600" b="0" i="0" u="none" strike="noStrike">
                        <a:solidFill>
                          <a:srgbClr val="000000"/>
                        </a:solidFill>
                        <a:effectLst/>
                        <a:latin typeface="+mn-lt"/>
                      </a:endParaRPr>
                    </a:p>
                  </a:txBody>
                  <a:tcPr marL="45720" marR="4572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600" u="none" strike="noStrike">
                          <a:effectLst/>
                          <a:latin typeface="+mn-lt"/>
                        </a:rPr>
                        <a:t>23</a:t>
                      </a:r>
                      <a:endParaRPr lang="en-GB" sz="1600" b="0" i="0" u="none" strike="noStrike">
                        <a:solidFill>
                          <a:srgbClr val="000000"/>
                        </a:solidFill>
                        <a:effectLst/>
                        <a:latin typeface="+mn-lt"/>
                      </a:endParaRPr>
                    </a:p>
                  </a:txBody>
                  <a:tcPr marL="45720" marR="45720" anchor="b">
                    <a:lnL>
                      <a:noFill/>
                    </a:lnL>
                    <a:lnR w="12700" cmpd="sng">
                      <a:noFill/>
                    </a:lnR>
                    <a:lnT w="12700" cmpd="sng">
                      <a:noFill/>
                    </a:lnT>
                    <a:lnB w="12700" cmpd="sng">
                      <a:noFill/>
                    </a:lnB>
                    <a:lnTlToBr w="12700" cmpd="sng">
                      <a:noFill/>
                      <a:prstDash val="solid"/>
                    </a:lnTlToBr>
                    <a:lnBlToTr w="12700" cmpd="sng">
                      <a:noFill/>
                      <a:prstDash val="solid"/>
                    </a:lnBlToTr>
                  </a:tcPr>
                </a:tc>
              </a:tr>
              <a:tr h="185208">
                <a:tc>
                  <a:txBody>
                    <a:bodyPr/>
                    <a:lstStyle/>
                    <a:p>
                      <a:pPr algn="l" fontAlgn="b"/>
                      <a:r>
                        <a:rPr lang="en-US" sz="1600" u="none" strike="noStrike" dirty="0">
                          <a:effectLst/>
                          <a:latin typeface="+mn-lt"/>
                        </a:rPr>
                        <a:t>% with differential tuition by year enrolled</a:t>
                      </a:r>
                      <a:endParaRPr lang="en-US" sz="1600" b="0" i="0" u="none" strike="noStrike" dirty="0">
                        <a:solidFill>
                          <a:srgbClr val="000000"/>
                        </a:solidFill>
                        <a:effectLst/>
                        <a:latin typeface="+mn-lt"/>
                      </a:endParaRPr>
                    </a:p>
                  </a:txBody>
                  <a:tcPr marL="45720" marR="4572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600" u="none" strike="noStrike">
                          <a:effectLst/>
                          <a:latin typeface="+mn-lt"/>
                        </a:rPr>
                        <a:t>10</a:t>
                      </a:r>
                      <a:endParaRPr lang="en-GB" sz="1600" b="0" i="0" u="none" strike="noStrike">
                        <a:solidFill>
                          <a:srgbClr val="000000"/>
                        </a:solidFill>
                        <a:effectLst/>
                        <a:latin typeface="+mn-lt"/>
                      </a:endParaRPr>
                    </a:p>
                  </a:txBody>
                  <a:tcPr marL="45720" marR="4572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600" u="none" strike="noStrike">
                          <a:effectLst/>
                          <a:latin typeface="+mn-lt"/>
                        </a:rPr>
                        <a:t>4</a:t>
                      </a:r>
                      <a:endParaRPr lang="en-GB" sz="1600" b="0" i="0" u="none" strike="noStrike">
                        <a:solidFill>
                          <a:srgbClr val="000000"/>
                        </a:solidFill>
                        <a:effectLst/>
                        <a:latin typeface="+mn-lt"/>
                      </a:endParaRPr>
                    </a:p>
                  </a:txBody>
                  <a:tcPr marL="45720" marR="4572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GB" sz="1600" u="none" strike="noStrike" dirty="0">
                          <a:effectLst/>
                          <a:latin typeface="+mn-lt"/>
                        </a:rPr>
                        <a:t>23</a:t>
                      </a:r>
                      <a:endParaRPr lang="en-GB" sz="1600" b="0" i="0" u="none" strike="noStrike" dirty="0">
                        <a:solidFill>
                          <a:srgbClr val="000000"/>
                        </a:solidFill>
                        <a:effectLst/>
                        <a:latin typeface="+mn-lt"/>
                      </a:endParaRPr>
                    </a:p>
                  </a:txBody>
                  <a:tcPr marL="45720" marR="45720" anchor="b">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307072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57201" y="1226750"/>
            <a:ext cx="8228012" cy="462915"/>
          </a:xfrm>
        </p:spPr>
        <p:txBody>
          <a:bodyPr/>
          <a:lstStyle/>
          <a:p>
            <a:pPr marL="0" indent="0">
              <a:buNone/>
            </a:pPr>
            <a:r>
              <a:rPr lang="en-US" b="1" dirty="0" smtClean="0"/>
              <a:t>Competition for students is increasing.</a:t>
            </a:r>
            <a:endParaRPr lang="en-US" b="1" dirty="0"/>
          </a:p>
        </p:txBody>
      </p:sp>
      <p:sp>
        <p:nvSpPr>
          <p:cNvPr id="3" name="Title 2"/>
          <p:cNvSpPr>
            <a:spLocks noGrp="1"/>
          </p:cNvSpPr>
          <p:nvPr>
            <p:ph type="title"/>
          </p:nvPr>
        </p:nvSpPr>
        <p:spPr/>
        <p:txBody>
          <a:bodyPr>
            <a:normAutofit/>
          </a:bodyPr>
          <a:lstStyle/>
          <a:p>
            <a:r>
              <a:rPr lang="en-US" dirty="0" smtClean="0"/>
              <a:t>7. </a:t>
            </a:r>
            <a:r>
              <a:rPr lang="en-US" dirty="0" smtClean="0"/>
              <a:t>Competition </a:t>
            </a:r>
            <a:r>
              <a:rPr lang="en-US" dirty="0"/>
              <a:t>– Not all competition is on the court or gridiron</a:t>
            </a:r>
            <a:r>
              <a:rPr lang="en-US" dirty="0" smtClean="0"/>
              <a: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731018533"/>
              </p:ext>
            </p:extLst>
          </p:nvPr>
        </p:nvGraphicFramePr>
        <p:xfrm>
          <a:off x="368716" y="2321693"/>
          <a:ext cx="8153400" cy="239413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68716" y="6223826"/>
            <a:ext cx="4923143" cy="338554"/>
          </a:xfrm>
          <a:prstGeom prst="rect">
            <a:avLst/>
          </a:prstGeom>
          <a:noFill/>
        </p:spPr>
        <p:txBody>
          <a:bodyPr wrap="none" rtlCol="0">
            <a:spAutoFit/>
          </a:bodyPr>
          <a:lstStyle/>
          <a:p>
            <a:r>
              <a:rPr lang="en-US" sz="800" dirty="0" smtClean="0"/>
              <a:t>Notes:</a:t>
            </a:r>
          </a:p>
          <a:p>
            <a:r>
              <a:rPr lang="en-US" sz="800" dirty="0"/>
              <a:t>1. </a:t>
            </a:r>
            <a:r>
              <a:rPr lang="en-US" sz="800" dirty="0" smtClean="0"/>
              <a:t>Source – National Association for College Admission Counseling. “</a:t>
            </a:r>
            <a:r>
              <a:rPr lang="en-US" sz="800" dirty="0" smtClean="0">
                <a:hlinkClick r:id="rId4"/>
              </a:rPr>
              <a:t>2012 State of College Admissions</a:t>
            </a:r>
            <a:r>
              <a:rPr lang="en-US" sz="800" dirty="0" smtClean="0"/>
              <a:t>.”</a:t>
            </a:r>
            <a:endParaRPr lang="en-US" sz="800" dirty="0"/>
          </a:p>
        </p:txBody>
      </p:sp>
    </p:spTree>
    <p:extLst>
      <p:ext uri="{BB962C8B-B14F-4D97-AF65-F5344CB8AC3E}">
        <p14:creationId xmlns:p14="http://schemas.microsoft.com/office/powerpoint/2010/main" val="1961156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7. </a:t>
            </a:r>
            <a:r>
              <a:rPr lang="en-US" dirty="0" smtClean="0"/>
              <a:t>Competition </a:t>
            </a:r>
            <a:r>
              <a:rPr lang="en-US" dirty="0"/>
              <a:t>– Not all competition is on the court or gridiron</a:t>
            </a:r>
            <a:r>
              <a:rPr lang="en-US" dirty="0" smtClean="0"/>
              <a:t>.</a:t>
            </a:r>
            <a:endParaRPr lang="en-US" dirty="0"/>
          </a:p>
        </p:txBody>
      </p:sp>
      <p:sp>
        <p:nvSpPr>
          <p:cNvPr id="8" name="TextBox 7"/>
          <p:cNvSpPr txBox="1"/>
          <p:nvPr/>
        </p:nvSpPr>
        <p:spPr>
          <a:xfrm>
            <a:off x="449943" y="1198092"/>
            <a:ext cx="8287657" cy="430887"/>
          </a:xfrm>
          <a:prstGeom prst="rect">
            <a:avLst/>
          </a:prstGeom>
          <a:noFill/>
        </p:spPr>
        <p:txBody>
          <a:bodyPr wrap="square" rtlCol="0">
            <a:spAutoFit/>
          </a:bodyPr>
          <a:lstStyle/>
          <a:p>
            <a:r>
              <a:rPr lang="en-US" sz="2200" b="1" dirty="0" smtClean="0"/>
              <a:t>Institutions must also consider their global position.</a:t>
            </a:r>
            <a:endParaRPr lang="en-GB" sz="2200" b="1" dirty="0"/>
          </a:p>
        </p:txBody>
      </p:sp>
      <p:graphicFrame>
        <p:nvGraphicFramePr>
          <p:cNvPr id="9" name="Chart 8"/>
          <p:cNvGraphicFramePr>
            <a:graphicFrameLocks/>
          </p:cNvGraphicFramePr>
          <p:nvPr>
            <p:extLst>
              <p:ext uri="{D42A27DB-BD31-4B8C-83A1-F6EECF244321}">
                <p14:modId xmlns:p14="http://schemas.microsoft.com/office/powerpoint/2010/main" val="2376089245"/>
              </p:ext>
            </p:extLst>
          </p:nvPr>
        </p:nvGraphicFramePr>
        <p:xfrm>
          <a:off x="573314" y="1795229"/>
          <a:ext cx="8164286"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2" descr="http://www.usnews.com/dbimages/master/33739/worlds-best-2012-subject-bad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43" y="4604204"/>
            <a:ext cx="111442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5505" t="51984" r="72224" b="38690"/>
          <a:stretch/>
        </p:blipFill>
        <p:spPr bwMode="auto">
          <a:xfrm>
            <a:off x="7141029" y="5001305"/>
            <a:ext cx="1596571" cy="682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descr="Academic Ranking of World Universit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7634" y="4806157"/>
            <a:ext cx="3133725" cy="1200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14056" t="27099" r="67984" b="58147"/>
          <a:stretch/>
        </p:blipFill>
        <p:spPr bwMode="auto">
          <a:xfrm>
            <a:off x="5046932" y="4849699"/>
            <a:ext cx="1977982" cy="91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68716" y="6223826"/>
            <a:ext cx="2307042" cy="338554"/>
          </a:xfrm>
          <a:prstGeom prst="rect">
            <a:avLst/>
          </a:prstGeom>
          <a:noFill/>
        </p:spPr>
        <p:txBody>
          <a:bodyPr wrap="none" rtlCol="0">
            <a:spAutoFit/>
          </a:bodyPr>
          <a:lstStyle/>
          <a:p>
            <a:r>
              <a:rPr lang="en-US" sz="800" dirty="0" smtClean="0"/>
              <a:t>Notes:</a:t>
            </a:r>
          </a:p>
          <a:p>
            <a:r>
              <a:rPr lang="en-US" sz="800" dirty="0"/>
              <a:t>1. </a:t>
            </a:r>
            <a:r>
              <a:rPr lang="en-US" sz="800" dirty="0" smtClean="0"/>
              <a:t>Source – Institute of International Education</a:t>
            </a:r>
            <a:endParaRPr lang="en-US" sz="800" dirty="0"/>
          </a:p>
        </p:txBody>
      </p:sp>
    </p:spTree>
    <p:extLst>
      <p:ext uri="{BB962C8B-B14F-4D97-AF65-F5344CB8AC3E}">
        <p14:creationId xmlns:p14="http://schemas.microsoft.com/office/powerpoint/2010/main" val="105417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0" fill="hold"/>
                                        <p:tgtEl>
                                          <p:spTgt spid="12"/>
                                        </p:tgtEl>
                                        <p:attrNameLst>
                                          <p:attrName>ppt_x</p:attrName>
                                        </p:attrNameLst>
                                      </p:cBhvr>
                                      <p:tavLst>
                                        <p:tav tm="0">
                                          <p:val>
                                            <p:strVal val="#ppt_x"/>
                                          </p:val>
                                        </p:tav>
                                        <p:tav tm="100000">
                                          <p:val>
                                            <p:strVal val="#ppt_x"/>
                                          </p:val>
                                        </p:tav>
                                      </p:tavLst>
                                    </p:anim>
                                    <p:anim calcmode="lin" valueType="num">
                                      <p:cBhvr additive="base">
                                        <p:cTn id="18" dur="20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000" fill="hold"/>
                                        <p:tgtEl>
                                          <p:spTgt spid="13"/>
                                        </p:tgtEl>
                                        <p:attrNameLst>
                                          <p:attrName>ppt_x</p:attrName>
                                        </p:attrNameLst>
                                      </p:cBhvr>
                                      <p:tavLst>
                                        <p:tav tm="0">
                                          <p:val>
                                            <p:strVal val="#ppt_x"/>
                                          </p:val>
                                        </p:tav>
                                        <p:tav tm="100000">
                                          <p:val>
                                            <p:strVal val="#ppt_x"/>
                                          </p:val>
                                        </p:tav>
                                      </p:tavLst>
                                    </p:anim>
                                    <p:anim calcmode="lin" valueType="num">
                                      <p:cBhvr additive="base">
                                        <p:cTn id="22" dur="20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2000" fill="hold"/>
                                        <p:tgtEl>
                                          <p:spTgt spid="11"/>
                                        </p:tgtEl>
                                        <p:attrNameLst>
                                          <p:attrName>ppt_x</p:attrName>
                                        </p:attrNameLst>
                                      </p:cBhvr>
                                      <p:tavLst>
                                        <p:tav tm="0">
                                          <p:val>
                                            <p:strVal val="#ppt_x"/>
                                          </p:val>
                                        </p:tav>
                                        <p:tav tm="100000">
                                          <p:val>
                                            <p:strVal val="#ppt_x"/>
                                          </p:val>
                                        </p:tav>
                                      </p:tavLst>
                                    </p:anim>
                                    <p:anim calcmode="lin" valueType="num">
                                      <p:cBhvr additive="base">
                                        <p:cTn id="26"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7984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39" name="Picture 15" descr="http://techcurry.co/wp-content/uploads/2012/07/coursera-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458065"/>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anpontefract.com/wp-content/uploads/2012/05/edx.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972" y="4394615"/>
            <a:ext cx="2942840" cy="22071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onlinecollegecourses.com/wp-content/uploads/2012/11/Academic-Partnership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0868" y="3897843"/>
            <a:ext cx="3579321" cy="27001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edtechtimes.com/wp-content/uploads/2012/10/coursebuilde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995" y="1762272"/>
            <a:ext cx="4341967" cy="209344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8. Technology </a:t>
            </a:r>
            <a:r>
              <a:rPr lang="en-US" dirty="0"/>
              <a:t>– The </a:t>
            </a:r>
            <a:r>
              <a:rPr lang="en-US" dirty="0" smtClean="0"/>
              <a:t>point </a:t>
            </a:r>
            <a:r>
              <a:rPr lang="en-US" dirty="0"/>
              <a:t>is </a:t>
            </a:r>
            <a:r>
              <a:rPr lang="en-US" dirty="0" smtClean="0"/>
              <a:t>MOOC – or is it?</a:t>
            </a:r>
            <a:endParaRPr lang="en-US" dirty="0"/>
          </a:p>
        </p:txBody>
      </p:sp>
      <p:pic>
        <p:nvPicPr>
          <p:cNvPr id="1026" name="Picture 2" descr="http://ts2.mm.bing.net/th?id=H.4517181430432953&amp;pid=1.7&amp;w=182&amp;h=177&amp;c=7&amp;rs=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9705" y="1840897"/>
            <a:ext cx="2688941" cy="26150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3765" y="1193047"/>
            <a:ext cx="8455227" cy="769441"/>
          </a:xfrm>
          <a:prstGeom prst="rect">
            <a:avLst/>
          </a:prstGeom>
          <a:noFill/>
        </p:spPr>
        <p:txBody>
          <a:bodyPr wrap="square" rtlCol="0">
            <a:spAutoFit/>
          </a:bodyPr>
          <a:lstStyle/>
          <a:p>
            <a:r>
              <a:rPr lang="en-US" sz="2200" b="1" dirty="0" smtClean="0"/>
              <a:t>MOOCs are an emerging use of technology but there are growing pains.</a:t>
            </a:r>
            <a:endParaRPr lang="en-GB" sz="2200" b="1" dirty="0"/>
          </a:p>
        </p:txBody>
      </p:sp>
    </p:spTree>
    <p:extLst>
      <p:ext uri="{BB962C8B-B14F-4D97-AF65-F5344CB8AC3E}">
        <p14:creationId xmlns:p14="http://schemas.microsoft.com/office/powerpoint/2010/main" val="2429339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5566061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smtClean="0"/>
              <a:t>8. Technology </a:t>
            </a:r>
            <a:r>
              <a:rPr lang="en-US" dirty="0"/>
              <a:t>– The </a:t>
            </a:r>
            <a:r>
              <a:rPr lang="en-US" dirty="0" smtClean="0"/>
              <a:t>point </a:t>
            </a:r>
            <a:r>
              <a:rPr lang="en-US" dirty="0"/>
              <a:t>is </a:t>
            </a:r>
            <a:r>
              <a:rPr lang="en-US" dirty="0" smtClean="0"/>
              <a:t>MOOC – or is it?</a:t>
            </a:r>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262" y="1699413"/>
            <a:ext cx="2588820" cy="2342882"/>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2638" y="1699413"/>
            <a:ext cx="3610100" cy="2256312"/>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1262" y="4051303"/>
            <a:ext cx="8241476" cy="2474082"/>
          </a:xfrm>
          <a:prstGeom prst="rect">
            <a:avLst/>
          </a:prstGeom>
        </p:spPr>
      </p:pic>
      <p:sp>
        <p:nvSpPr>
          <p:cNvPr id="13" name="TextBox 12"/>
          <p:cNvSpPr txBox="1"/>
          <p:nvPr/>
        </p:nvSpPr>
        <p:spPr>
          <a:xfrm>
            <a:off x="403765" y="1193047"/>
            <a:ext cx="8455227" cy="430887"/>
          </a:xfrm>
          <a:prstGeom prst="rect">
            <a:avLst/>
          </a:prstGeom>
          <a:noFill/>
        </p:spPr>
        <p:txBody>
          <a:bodyPr wrap="square" rtlCol="0">
            <a:spAutoFit/>
          </a:bodyPr>
          <a:lstStyle/>
          <a:p>
            <a:r>
              <a:rPr lang="en-US" sz="2200" b="1" dirty="0" smtClean="0"/>
              <a:t>It’s not all about MOOCs...</a:t>
            </a:r>
            <a:endParaRPr lang="en-GB" sz="2200" b="1" dirty="0"/>
          </a:p>
        </p:txBody>
      </p:sp>
    </p:spTree>
    <p:extLst>
      <p:ext uri="{BB962C8B-B14F-4D97-AF65-F5344CB8AC3E}">
        <p14:creationId xmlns:p14="http://schemas.microsoft.com/office/powerpoint/2010/main" val="32164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ppt_x"/>
                                          </p:val>
                                        </p:tav>
                                        <p:tav tm="100000">
                                          <p:val>
                                            <p:strVal val="#ppt_x"/>
                                          </p:val>
                                        </p:tav>
                                      </p:tavLst>
                                    </p:anim>
                                    <p:anim calcmode="lin" valueType="num">
                                      <p:cBhvr additive="base">
                                        <p:cTn id="2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a:bodyPr>
          <a:lstStyle/>
          <a:p>
            <a:pPr marL="457200" indent="-457200">
              <a:buFont typeface="+mj-lt"/>
              <a:buAutoNum type="arabicPeriod"/>
            </a:pPr>
            <a:r>
              <a:rPr lang="en-US" dirty="0" smtClean="0"/>
              <a:t>Government funding sources are drying up.</a:t>
            </a:r>
          </a:p>
          <a:p>
            <a:pPr marL="457200" indent="-457200">
              <a:buFont typeface="+mj-lt"/>
              <a:buAutoNum type="arabicPeriod"/>
            </a:pPr>
            <a:r>
              <a:rPr lang="en-US" dirty="0" smtClean="0"/>
              <a:t>Costs are increasing.</a:t>
            </a:r>
          </a:p>
          <a:p>
            <a:pPr marL="457200" indent="-457200">
              <a:buFont typeface="+mj-lt"/>
              <a:buAutoNum type="arabicPeriod"/>
            </a:pPr>
            <a:r>
              <a:rPr lang="en-US" dirty="0" smtClean="0"/>
              <a:t>More non-tenured faculty to manage.</a:t>
            </a:r>
          </a:p>
          <a:p>
            <a:pPr marL="457200" indent="-457200">
              <a:buFont typeface="+mj-lt"/>
              <a:buAutoNum type="arabicPeriod"/>
            </a:pPr>
            <a:r>
              <a:rPr lang="en-US" dirty="0" smtClean="0"/>
              <a:t>Enrollment is shifting.</a:t>
            </a:r>
          </a:p>
          <a:p>
            <a:pPr marL="457200" indent="-457200">
              <a:buFont typeface="+mj-lt"/>
              <a:buAutoNum type="arabicPeriod"/>
            </a:pPr>
            <a:r>
              <a:rPr lang="en-US" dirty="0" smtClean="0"/>
              <a:t>Tuition is going up but not equally.</a:t>
            </a:r>
          </a:p>
          <a:p>
            <a:pPr marL="457200" indent="-457200">
              <a:buFont typeface="+mj-lt"/>
              <a:buAutoNum type="arabicPeriod"/>
            </a:pPr>
            <a:r>
              <a:rPr lang="en-US" dirty="0" smtClean="0"/>
              <a:t>Questions about the value of college education.</a:t>
            </a:r>
          </a:p>
          <a:p>
            <a:pPr marL="457200" indent="-457200">
              <a:buFont typeface="+mj-lt"/>
              <a:buAutoNum type="arabicPeriod"/>
            </a:pPr>
            <a:r>
              <a:rPr lang="en-US" dirty="0" smtClean="0"/>
              <a:t>Competition is heating up.</a:t>
            </a:r>
          </a:p>
          <a:p>
            <a:pPr marL="457200" indent="-457200">
              <a:buFont typeface="+mj-lt"/>
              <a:buAutoNum type="arabicPeriod"/>
            </a:pPr>
            <a:r>
              <a:rPr lang="en-US" dirty="0" smtClean="0"/>
              <a:t>The pace of technology change is accelerating.</a:t>
            </a:r>
          </a:p>
          <a:p>
            <a:pPr marL="920750" lvl="1" indent="-457200">
              <a:buFont typeface="+mj-lt"/>
              <a:buAutoNum type="alphaUcPeriod"/>
            </a:pPr>
            <a:endParaRPr lang="en-US" dirty="0" smtClean="0"/>
          </a:p>
          <a:p>
            <a:pPr marL="914400" lvl="1" indent="-457200"/>
            <a:endParaRPr lang="en-US" dirty="0"/>
          </a:p>
        </p:txBody>
      </p:sp>
      <p:sp>
        <p:nvSpPr>
          <p:cNvPr id="3" name="Title 2"/>
          <p:cNvSpPr>
            <a:spLocks noGrp="1"/>
          </p:cNvSpPr>
          <p:nvPr>
            <p:ph type="title"/>
          </p:nvPr>
        </p:nvSpPr>
        <p:spPr/>
        <p:txBody>
          <a:bodyPr/>
          <a:lstStyle/>
          <a:p>
            <a:r>
              <a:rPr lang="en-US" dirty="0" smtClean="0"/>
              <a:t>What did we learn?</a:t>
            </a:r>
            <a:endParaRPr lang="en-US" dirty="0"/>
          </a:p>
        </p:txBody>
      </p:sp>
    </p:spTree>
    <p:extLst>
      <p:ext uri="{BB962C8B-B14F-4D97-AF65-F5344CB8AC3E}">
        <p14:creationId xmlns:p14="http://schemas.microsoft.com/office/powerpoint/2010/main" val="81041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57200" y="1381125"/>
            <a:ext cx="8465573" cy="4824414"/>
          </a:xfrm>
        </p:spPr>
        <p:txBody>
          <a:bodyPr/>
          <a:lstStyle/>
          <a:p>
            <a:r>
              <a:rPr lang="en-US" dirty="0"/>
              <a:t>Tim Mould, MA, MBA</a:t>
            </a:r>
          </a:p>
          <a:p>
            <a:r>
              <a:rPr lang="en-US" dirty="0" smtClean="0"/>
              <a:t>Connection </a:t>
            </a:r>
            <a:r>
              <a:rPr lang="en-US" dirty="0" smtClean="0"/>
              <a:t>to Texas higher education…</a:t>
            </a:r>
          </a:p>
          <a:p>
            <a:endParaRPr lang="en-US" dirty="0"/>
          </a:p>
          <a:p>
            <a:endParaRPr lang="en-US" dirty="0"/>
          </a:p>
        </p:txBody>
      </p:sp>
      <p:sp>
        <p:nvSpPr>
          <p:cNvPr id="3" name="Title 2"/>
          <p:cNvSpPr>
            <a:spLocks noGrp="1"/>
          </p:cNvSpPr>
          <p:nvPr>
            <p:ph type="title"/>
          </p:nvPr>
        </p:nvSpPr>
        <p:spPr/>
        <p:txBody>
          <a:bodyPr/>
          <a:lstStyle/>
          <a:p>
            <a:r>
              <a:rPr lang="en-US" dirty="0" smtClean="0"/>
              <a:t>Introductions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75" y="2620633"/>
            <a:ext cx="2381250" cy="3248025"/>
          </a:xfrm>
          <a:prstGeom prst="rect">
            <a:avLst/>
          </a:prstGeom>
        </p:spPr>
      </p:pic>
    </p:spTree>
    <p:extLst>
      <p:ext uri="{BB962C8B-B14F-4D97-AF65-F5344CB8AC3E}">
        <p14:creationId xmlns:p14="http://schemas.microsoft.com/office/powerpoint/2010/main" val="4153239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anim calcmode="lin" valueType="num">
                                      <p:cBhvr>
                                        <p:cTn id="16" dur="3000" fill="hold"/>
                                        <p:tgtEl>
                                          <p:spTgt spid="4"/>
                                        </p:tgtEl>
                                        <p:attrNameLst>
                                          <p:attrName>ppt_x</p:attrName>
                                        </p:attrNameLst>
                                      </p:cBhvr>
                                      <p:tavLst>
                                        <p:tav tm="0">
                                          <p:val>
                                            <p:strVal val="#ppt_x"/>
                                          </p:val>
                                        </p:tav>
                                        <p:tav tm="100000">
                                          <p:val>
                                            <p:strVal val="#ppt_x"/>
                                          </p:val>
                                        </p:tav>
                                      </p:tavLst>
                                    </p:anim>
                                    <p:anim calcmode="lin" valueType="num">
                                      <p:cBhvr>
                                        <p:cTn id="17"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a:bodyPr>
          <a:lstStyle/>
          <a:p>
            <a:pPr marL="457200" indent="-457200">
              <a:buFont typeface="+mj-lt"/>
              <a:buAutoNum type="arabicPeriod"/>
            </a:pPr>
            <a:r>
              <a:rPr lang="en-US" dirty="0" smtClean="0"/>
              <a:t>Embrace </a:t>
            </a:r>
            <a:r>
              <a:rPr lang="en-US" dirty="0" smtClean="0"/>
              <a:t>change…</a:t>
            </a:r>
          </a:p>
          <a:p>
            <a:pPr marL="914400" lvl="1" indent="-457200"/>
            <a:r>
              <a:rPr lang="en-US" dirty="0" smtClean="0"/>
              <a:t>…appreciate the context (i.e., sense of urgency)</a:t>
            </a:r>
            <a:endParaRPr lang="en-US" dirty="0"/>
          </a:p>
          <a:p>
            <a:pPr marL="914400" lvl="1" indent="-457200"/>
            <a:r>
              <a:rPr lang="en-US" dirty="0" smtClean="0"/>
              <a:t>…create participatory processes</a:t>
            </a:r>
          </a:p>
          <a:p>
            <a:pPr marL="914400" lvl="1" indent="-457200"/>
            <a:r>
              <a:rPr lang="en-US" dirty="0" smtClean="0"/>
              <a:t>…understand strengths and weaknesses</a:t>
            </a:r>
          </a:p>
          <a:p>
            <a:pPr marL="457200" indent="-457200">
              <a:buFont typeface="+mj-lt"/>
              <a:buAutoNum type="arabicPeriod"/>
            </a:pPr>
            <a:r>
              <a:rPr lang="en-US" dirty="0" smtClean="0"/>
              <a:t>Be </a:t>
            </a:r>
            <a:r>
              <a:rPr lang="en-US" dirty="0" smtClean="0"/>
              <a:t>unique…</a:t>
            </a:r>
            <a:endParaRPr lang="en-US" dirty="0"/>
          </a:p>
          <a:p>
            <a:pPr marL="914400" lvl="1" indent="-457200"/>
            <a:r>
              <a:rPr lang="en-US" dirty="0" smtClean="0"/>
              <a:t>…and set priorities</a:t>
            </a:r>
            <a:endParaRPr lang="en-US" dirty="0"/>
          </a:p>
          <a:p>
            <a:pPr marL="914400" lvl="1" indent="-457200"/>
            <a:r>
              <a:rPr lang="en-US" dirty="0" smtClean="0"/>
              <a:t>…build your brand as an </a:t>
            </a:r>
            <a:r>
              <a:rPr lang="en-US" dirty="0" smtClean="0"/>
              <a:t>institution</a:t>
            </a:r>
          </a:p>
          <a:p>
            <a:pPr marL="457200" indent="-457200">
              <a:buFont typeface="+mj-lt"/>
              <a:buAutoNum type="arabicPeriod"/>
            </a:pPr>
            <a:r>
              <a:rPr lang="en-US" dirty="0"/>
              <a:t>Innovate…</a:t>
            </a:r>
          </a:p>
          <a:p>
            <a:pPr marL="914400" lvl="1" indent="-457200"/>
            <a:r>
              <a:rPr lang="en-US" dirty="0"/>
              <a:t>…in the classroom</a:t>
            </a:r>
          </a:p>
          <a:p>
            <a:pPr marL="914400" lvl="1" indent="-457200"/>
            <a:r>
              <a:rPr lang="en-US" dirty="0"/>
              <a:t>…in student services</a:t>
            </a:r>
          </a:p>
          <a:p>
            <a:pPr marL="914400" lvl="1" indent="-457200"/>
            <a:r>
              <a:rPr lang="en-US" dirty="0"/>
              <a:t>…in administration</a:t>
            </a:r>
          </a:p>
          <a:p>
            <a:pPr marL="914400" lvl="1" indent="-457200"/>
            <a:endParaRPr lang="en-US" dirty="0" smtClean="0"/>
          </a:p>
          <a:p>
            <a:pPr marL="688975" indent="-457200"/>
            <a:endParaRPr lang="en-US" dirty="0"/>
          </a:p>
          <a:p>
            <a:pPr marL="914400" lvl="1" indent="-457200"/>
            <a:endParaRPr lang="en-US" dirty="0" smtClean="0"/>
          </a:p>
          <a:p>
            <a:pPr marL="914400" lvl="1" indent="-457200"/>
            <a:endParaRPr lang="en-US" dirty="0"/>
          </a:p>
        </p:txBody>
      </p:sp>
      <p:sp>
        <p:nvSpPr>
          <p:cNvPr id="3" name="Title 2"/>
          <p:cNvSpPr>
            <a:spLocks noGrp="1"/>
          </p:cNvSpPr>
          <p:nvPr>
            <p:ph type="title"/>
          </p:nvPr>
        </p:nvSpPr>
        <p:spPr/>
        <p:txBody>
          <a:bodyPr/>
          <a:lstStyle/>
          <a:p>
            <a:r>
              <a:rPr lang="en-US" dirty="0" smtClean="0"/>
              <a:t>So </a:t>
            </a:r>
            <a:r>
              <a:rPr lang="en-US" dirty="0" smtClean="0"/>
              <a:t>now what?</a:t>
            </a:r>
            <a:endParaRPr lang="en-US" dirty="0"/>
          </a:p>
        </p:txBody>
      </p:sp>
    </p:spTree>
    <p:extLst>
      <p:ext uri="{BB962C8B-B14F-4D97-AF65-F5344CB8AC3E}">
        <p14:creationId xmlns:p14="http://schemas.microsoft.com/office/powerpoint/2010/main" val="1031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2">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 calcmode="lin" valueType="num">
                                      <p:cBhvr additive="base">
                                        <p:cTn id="51" dur="20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a:bodyPr>
          <a:lstStyle/>
          <a:p>
            <a:pPr algn="ctr"/>
            <a:r>
              <a:rPr lang="en-US" sz="23900" dirty="0" smtClean="0"/>
              <a:t>?</a:t>
            </a:r>
            <a:endParaRPr lang="en-US" sz="23900" dirty="0"/>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430111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523206" y="1492583"/>
            <a:ext cx="6096000" cy="4572000"/>
          </a:xfrm>
        </p:spPr>
      </p:pic>
      <p:sp>
        <p:nvSpPr>
          <p:cNvPr id="3" name="Title 2"/>
          <p:cNvSpPr>
            <a:spLocks noGrp="1"/>
          </p:cNvSpPr>
          <p:nvPr>
            <p:ph type="title"/>
          </p:nvPr>
        </p:nvSpPr>
        <p:spPr/>
        <p:txBody>
          <a:bodyPr/>
          <a:lstStyle/>
          <a:p>
            <a:r>
              <a:rPr lang="en-US" dirty="0" smtClean="0"/>
              <a:t>A Look at Higher Education – from the Outside</a:t>
            </a:r>
            <a:endParaRPr lang="en-US" dirty="0"/>
          </a:p>
        </p:txBody>
      </p:sp>
    </p:spTree>
    <p:extLst>
      <p:ext uri="{BB962C8B-B14F-4D97-AF65-F5344CB8AC3E}">
        <p14:creationId xmlns:p14="http://schemas.microsoft.com/office/powerpoint/2010/main" val="57271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Higher Education is changing…</a:t>
            </a:r>
            <a:endParaRPr lang="en-US" dirty="0"/>
          </a:p>
        </p:txBody>
      </p:sp>
      <p:pic>
        <p:nvPicPr>
          <p:cNvPr id="2049" name="Picture 1" descr="http://phddegrees.us/agqgk5vqrKgvsjjdvq6O2dw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781" y="1486208"/>
            <a:ext cx="5334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8716" y="6223826"/>
            <a:ext cx="2776722" cy="338554"/>
          </a:xfrm>
          <a:prstGeom prst="rect">
            <a:avLst/>
          </a:prstGeom>
          <a:noFill/>
        </p:spPr>
        <p:txBody>
          <a:bodyPr wrap="none" rtlCol="0">
            <a:spAutoFit/>
          </a:bodyPr>
          <a:lstStyle/>
          <a:p>
            <a:r>
              <a:rPr lang="en-US" sz="800" dirty="0" smtClean="0"/>
              <a:t>Notes:</a:t>
            </a:r>
          </a:p>
          <a:p>
            <a:r>
              <a:rPr lang="en-US" sz="800" dirty="0" smtClean="0"/>
              <a:t>1. Actual email marketing message received this week.  .</a:t>
            </a:r>
            <a:endParaRPr lang="en-US" sz="800" dirty="0"/>
          </a:p>
        </p:txBody>
      </p:sp>
    </p:spTree>
    <p:extLst>
      <p:ext uri="{BB962C8B-B14F-4D97-AF65-F5344CB8AC3E}">
        <p14:creationId xmlns:p14="http://schemas.microsoft.com/office/powerpoint/2010/main" val="145148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2000" fill="hold"/>
                                        <p:tgtEl>
                                          <p:spTgt spid="2049"/>
                                        </p:tgtEl>
                                        <p:attrNameLst>
                                          <p:attrName>ppt_x</p:attrName>
                                        </p:attrNameLst>
                                      </p:cBhvr>
                                      <p:tavLst>
                                        <p:tav tm="0">
                                          <p:val>
                                            <p:strVal val="#ppt_x"/>
                                          </p:val>
                                        </p:tav>
                                        <p:tav tm="100000">
                                          <p:val>
                                            <p:strVal val="#ppt_x"/>
                                          </p:val>
                                        </p:tav>
                                      </p:tavLst>
                                    </p:anim>
                                    <p:anim calcmode="lin" valueType="num">
                                      <p:cBhvr additive="base">
                                        <p:cTn id="8" dur="2000" fill="hold"/>
                                        <p:tgtEl>
                                          <p:spTgt spid="2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a:bodyPr>
          <a:lstStyle/>
          <a:p>
            <a:pPr marL="0" indent="0">
              <a:buNone/>
            </a:pPr>
            <a:r>
              <a:rPr lang="en-US" sz="2400" dirty="0" smtClean="0"/>
              <a:t>“Stemming </a:t>
            </a:r>
            <a:r>
              <a:rPr lang="en-US" sz="2400" dirty="0"/>
              <a:t>from the medieval university, the overarching mission </a:t>
            </a:r>
            <a:r>
              <a:rPr lang="en-US" sz="2400" dirty="0" smtClean="0"/>
              <a:t>of university administration is…”</a:t>
            </a:r>
            <a:r>
              <a:rPr lang="en-US" sz="2400" baseline="30000" dirty="0" smtClean="0"/>
              <a:t>1</a:t>
            </a:r>
            <a:endParaRPr lang="en-US" sz="2400" baseline="30000" dirty="0"/>
          </a:p>
        </p:txBody>
      </p:sp>
      <p:sp>
        <p:nvSpPr>
          <p:cNvPr id="3" name="Title 2"/>
          <p:cNvSpPr>
            <a:spLocks noGrp="1"/>
          </p:cNvSpPr>
          <p:nvPr>
            <p:ph type="title"/>
          </p:nvPr>
        </p:nvSpPr>
        <p:spPr/>
        <p:txBody>
          <a:bodyPr/>
          <a:lstStyle/>
          <a:p>
            <a:r>
              <a:rPr lang="en-US" dirty="0" smtClean="0"/>
              <a:t>…or is it?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050" y="2253738"/>
            <a:ext cx="5295900" cy="3943350"/>
          </a:xfrm>
          <a:prstGeom prst="rect">
            <a:avLst/>
          </a:prstGeom>
        </p:spPr>
      </p:pic>
      <p:sp>
        <p:nvSpPr>
          <p:cNvPr id="6" name="TextBox 5"/>
          <p:cNvSpPr txBox="1"/>
          <p:nvPr/>
        </p:nvSpPr>
        <p:spPr>
          <a:xfrm>
            <a:off x="368716" y="6223826"/>
            <a:ext cx="3175869" cy="338554"/>
          </a:xfrm>
          <a:prstGeom prst="rect">
            <a:avLst/>
          </a:prstGeom>
          <a:noFill/>
        </p:spPr>
        <p:txBody>
          <a:bodyPr wrap="none" rtlCol="0">
            <a:spAutoFit/>
          </a:bodyPr>
          <a:lstStyle/>
          <a:p>
            <a:r>
              <a:rPr lang="en-US" sz="800" dirty="0" smtClean="0"/>
              <a:t>Notes:</a:t>
            </a:r>
          </a:p>
          <a:p>
            <a:r>
              <a:rPr lang="en-US" sz="800" dirty="0"/>
              <a:t>1. From a recent report on transforming university administration </a:t>
            </a:r>
            <a:r>
              <a:rPr lang="en-US" sz="800" dirty="0" smtClean="0"/>
              <a:t>.</a:t>
            </a:r>
            <a:endParaRPr lang="en-US" sz="800" dirty="0"/>
          </a:p>
        </p:txBody>
      </p:sp>
    </p:spTree>
    <p:extLst>
      <p:ext uri="{BB962C8B-B14F-4D97-AF65-F5344CB8AC3E}">
        <p14:creationId xmlns:p14="http://schemas.microsoft.com/office/powerpoint/2010/main" val="184827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Hypothesis:  American higher education is at an inflection point – a time </a:t>
            </a:r>
            <a:r>
              <a:rPr lang="en-US" dirty="0" smtClean="0"/>
              <a:t>of </a:t>
            </a:r>
            <a:r>
              <a:rPr lang="en-US" dirty="0" smtClean="0"/>
              <a:t>tremendous change</a:t>
            </a:r>
          </a:p>
          <a:p>
            <a:r>
              <a:rPr lang="en-US" dirty="0" smtClean="0"/>
              <a:t>Critical question 1:  There are a number of trends impacting American higher education that will bring about change.</a:t>
            </a:r>
          </a:p>
          <a:p>
            <a:pPr marL="682625" lvl="1" indent="-401638">
              <a:buFont typeface="+mj-lt"/>
              <a:buAutoNum type="alphaUcPeriod"/>
            </a:pPr>
            <a:r>
              <a:rPr lang="en-US" dirty="0" smtClean="0"/>
              <a:t>True?</a:t>
            </a:r>
          </a:p>
          <a:p>
            <a:pPr marL="682625" lvl="1" indent="-401638">
              <a:buFont typeface="+mj-lt"/>
              <a:buAutoNum type="alphaUcPeriod"/>
            </a:pPr>
            <a:r>
              <a:rPr lang="en-US" dirty="0" smtClean="0"/>
              <a:t>False?</a:t>
            </a:r>
            <a:endParaRPr lang="en-US" dirty="0"/>
          </a:p>
          <a:p>
            <a:r>
              <a:rPr lang="en-US" dirty="0"/>
              <a:t>C</a:t>
            </a:r>
            <a:r>
              <a:rPr lang="en-US" dirty="0" smtClean="0"/>
              <a:t>ritical question 2:  If true, how will we deal with this change?  </a:t>
            </a:r>
          </a:p>
          <a:p>
            <a:pPr marL="682625" lvl="1" indent="-401638">
              <a:buFont typeface="+mj-lt"/>
              <a:buAutoNum type="alphaUcPeriod"/>
            </a:pPr>
            <a:r>
              <a:rPr lang="en-US" dirty="0" smtClean="0"/>
              <a:t>Hunker down – it will blow over</a:t>
            </a:r>
          </a:p>
          <a:p>
            <a:pPr marL="682625" lvl="1" indent="-401638">
              <a:buFont typeface="+mj-lt"/>
              <a:buAutoNum type="alphaUcPeriod"/>
            </a:pPr>
            <a:r>
              <a:rPr lang="en-US" dirty="0" smtClean="0"/>
              <a:t>Study it</a:t>
            </a:r>
          </a:p>
          <a:p>
            <a:pPr marL="682625" lvl="1" indent="-401638">
              <a:buFont typeface="+mj-lt"/>
              <a:buAutoNum type="alphaUcPeriod"/>
            </a:pPr>
            <a:r>
              <a:rPr lang="en-US" dirty="0" smtClean="0"/>
              <a:t>Pilot</a:t>
            </a:r>
          </a:p>
          <a:p>
            <a:pPr marL="682625" lvl="1" indent="-401638">
              <a:buFont typeface="+mj-lt"/>
              <a:buAutoNum type="alphaUcPeriod"/>
            </a:pPr>
            <a:r>
              <a:rPr lang="en-US" dirty="0" smtClean="0"/>
              <a:t>Innovate and transform</a:t>
            </a:r>
            <a:endParaRPr lang="en-US" dirty="0"/>
          </a:p>
        </p:txBody>
      </p:sp>
      <p:sp>
        <p:nvSpPr>
          <p:cNvPr id="3" name="Title 2"/>
          <p:cNvSpPr>
            <a:spLocks noGrp="1"/>
          </p:cNvSpPr>
          <p:nvPr>
            <p:ph type="title"/>
          </p:nvPr>
        </p:nvSpPr>
        <p:spPr/>
        <p:txBody>
          <a:bodyPr/>
          <a:lstStyle/>
          <a:p>
            <a:r>
              <a:rPr lang="en-US" dirty="0" smtClean="0"/>
              <a:t>A hypothesis…</a:t>
            </a:r>
            <a:endParaRPr lang="en-US" dirty="0"/>
          </a:p>
        </p:txBody>
      </p:sp>
    </p:spTree>
    <p:extLst>
      <p:ext uri="{BB962C8B-B14F-4D97-AF65-F5344CB8AC3E}">
        <p14:creationId xmlns:p14="http://schemas.microsoft.com/office/powerpoint/2010/main" val="227350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additive="base">
                                        <p:cTn id="45"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 calcmode="lin" valueType="num">
                                      <p:cBhvr additive="base">
                                        <p:cTn id="51"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a:bodyPr>
          <a:lstStyle/>
          <a:p>
            <a:pPr marL="457200" indent="-457200">
              <a:buFont typeface="+mj-lt"/>
              <a:buAutoNum type="arabicPeriod"/>
            </a:pPr>
            <a:r>
              <a:rPr lang="en-US" dirty="0" smtClean="0"/>
              <a:t>Resources – What goes down must come up?</a:t>
            </a:r>
          </a:p>
          <a:p>
            <a:pPr marL="457200" indent="-457200">
              <a:buFont typeface="+mj-lt"/>
              <a:buAutoNum type="arabicPeriod"/>
            </a:pPr>
            <a:r>
              <a:rPr lang="en-US" dirty="0" smtClean="0"/>
              <a:t>Costs – Shifting sands.</a:t>
            </a:r>
          </a:p>
          <a:p>
            <a:pPr marL="457200" indent="-457200">
              <a:buFont typeface="+mj-lt"/>
              <a:buAutoNum type="arabicPeriod"/>
            </a:pPr>
            <a:r>
              <a:rPr lang="en-US" dirty="0" smtClean="0"/>
              <a:t>Faculty – </a:t>
            </a:r>
            <a:r>
              <a:rPr lang="en-US" dirty="0" smtClean="0"/>
              <a:t>To be or not to be…tenured.  That is the question.</a:t>
            </a:r>
            <a:endParaRPr lang="en-US" dirty="0" smtClean="0"/>
          </a:p>
          <a:p>
            <a:pPr marL="457200" indent="-457200">
              <a:buFont typeface="+mj-lt"/>
              <a:buAutoNum type="arabicPeriod"/>
            </a:pPr>
            <a:r>
              <a:rPr lang="en-US" dirty="0"/>
              <a:t>Students – Rethinking the “traditional” </a:t>
            </a:r>
            <a:r>
              <a:rPr lang="en-US" dirty="0" smtClean="0"/>
              <a:t>student.</a:t>
            </a:r>
            <a:endParaRPr lang="en-US" dirty="0"/>
          </a:p>
          <a:p>
            <a:pPr marL="457200" indent="-457200">
              <a:buFont typeface="+mj-lt"/>
              <a:buAutoNum type="arabicPeriod"/>
            </a:pPr>
            <a:r>
              <a:rPr lang="en-US" dirty="0"/>
              <a:t>Value </a:t>
            </a:r>
            <a:r>
              <a:rPr lang="en-US" dirty="0" smtClean="0"/>
              <a:t>– The Value </a:t>
            </a:r>
            <a:r>
              <a:rPr lang="en-US" dirty="0"/>
              <a:t>Gap.</a:t>
            </a:r>
          </a:p>
          <a:p>
            <a:pPr marL="457200" indent="-457200">
              <a:buFont typeface="+mj-lt"/>
              <a:buAutoNum type="arabicPeriod"/>
            </a:pPr>
            <a:r>
              <a:rPr lang="en-US" dirty="0" smtClean="0"/>
              <a:t>Tuition </a:t>
            </a:r>
            <a:r>
              <a:rPr lang="en-US" dirty="0" smtClean="0"/>
              <a:t>– Differential equations and other challenges.</a:t>
            </a:r>
          </a:p>
          <a:p>
            <a:pPr marL="457200" indent="-457200">
              <a:buFont typeface="+mj-lt"/>
              <a:buAutoNum type="arabicPeriod"/>
            </a:pPr>
            <a:r>
              <a:rPr lang="en-US" dirty="0" smtClean="0"/>
              <a:t>Competition </a:t>
            </a:r>
            <a:r>
              <a:rPr lang="en-US" dirty="0"/>
              <a:t>– Not all competition is on the court or gridiron.</a:t>
            </a:r>
          </a:p>
          <a:p>
            <a:pPr marL="457200" indent="-457200">
              <a:buFont typeface="+mj-lt"/>
              <a:buAutoNum type="arabicPeriod"/>
            </a:pPr>
            <a:r>
              <a:rPr lang="en-US" dirty="0" smtClean="0"/>
              <a:t>Technology </a:t>
            </a:r>
            <a:r>
              <a:rPr lang="en-US" dirty="0" smtClean="0"/>
              <a:t>– The point is MOOC – or is it?</a:t>
            </a:r>
          </a:p>
          <a:p>
            <a:pPr marL="457200" indent="-457200">
              <a:buFont typeface="+mj-lt"/>
              <a:buAutoNum type="arabicPeriod"/>
            </a:pPr>
            <a:endParaRPr lang="en-US" dirty="0"/>
          </a:p>
        </p:txBody>
      </p:sp>
      <p:sp>
        <p:nvSpPr>
          <p:cNvPr id="3" name="Title 2"/>
          <p:cNvSpPr>
            <a:spLocks noGrp="1"/>
          </p:cNvSpPr>
          <p:nvPr>
            <p:ph type="title"/>
          </p:nvPr>
        </p:nvSpPr>
        <p:spPr/>
        <p:txBody>
          <a:bodyPr/>
          <a:lstStyle/>
          <a:p>
            <a:r>
              <a:rPr lang="en-US" dirty="0" smtClean="0"/>
              <a:t>8 Trends Impacting Higher Education</a:t>
            </a:r>
            <a:r>
              <a:rPr lang="en-US" baseline="30000" dirty="0" smtClean="0"/>
              <a:t>2</a:t>
            </a:r>
            <a:r>
              <a:rPr lang="en-US" dirty="0" smtClean="0"/>
              <a:t> </a:t>
            </a:r>
            <a:endParaRPr lang="en-US" dirty="0"/>
          </a:p>
        </p:txBody>
      </p:sp>
    </p:spTree>
    <p:extLst>
      <p:ext uri="{BB962C8B-B14F-4D97-AF65-F5344CB8AC3E}">
        <p14:creationId xmlns:p14="http://schemas.microsoft.com/office/powerpoint/2010/main" val="215371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Resources </a:t>
            </a:r>
            <a:r>
              <a:rPr lang="en-US" dirty="0"/>
              <a:t>– What goes down must come up</a:t>
            </a:r>
            <a:r>
              <a:rPr lang="en-US" dirty="0" smtClean="0"/>
              <a:t>?</a:t>
            </a:r>
            <a:endParaRPr lang="en-US" dirty="0"/>
          </a:p>
        </p:txBody>
      </p:sp>
      <p:sp>
        <p:nvSpPr>
          <p:cNvPr id="5" name="TextBox 4"/>
          <p:cNvSpPr txBox="1"/>
          <p:nvPr/>
        </p:nvSpPr>
        <p:spPr>
          <a:xfrm>
            <a:off x="411848" y="6122284"/>
            <a:ext cx="8318084" cy="461665"/>
          </a:xfrm>
          <a:prstGeom prst="rect">
            <a:avLst/>
          </a:prstGeom>
          <a:noFill/>
        </p:spPr>
        <p:txBody>
          <a:bodyPr wrap="square" rtlCol="0">
            <a:spAutoFit/>
          </a:bodyPr>
          <a:lstStyle/>
          <a:p>
            <a:r>
              <a:rPr lang="en-US" sz="800" dirty="0" smtClean="0"/>
              <a:t>Source:</a:t>
            </a:r>
          </a:p>
          <a:p>
            <a:pPr marL="228600" indent="-228600">
              <a:buAutoNum type="arabicPeriod"/>
            </a:pPr>
            <a:r>
              <a:rPr lang="en-US" sz="800" dirty="0" smtClean="0"/>
              <a:t>Phil </a:t>
            </a:r>
            <a:r>
              <a:rPr lang="en-US" sz="800" dirty="0" err="1" smtClean="0"/>
              <a:t>Oliff</a:t>
            </a:r>
            <a:r>
              <a:rPr lang="en-US" sz="800" dirty="0" smtClean="0"/>
              <a:t>, Vincent </a:t>
            </a:r>
            <a:r>
              <a:rPr lang="en-US" sz="800" dirty="0"/>
              <a:t>Palacios, Ingrid Johnson, and Michael </a:t>
            </a:r>
            <a:r>
              <a:rPr lang="en-US" sz="800" dirty="0" err="1" smtClean="0"/>
              <a:t>Leachman</a:t>
            </a:r>
            <a:r>
              <a:rPr lang="en-US" sz="800" dirty="0" smtClean="0"/>
              <a:t>. “Recent </a:t>
            </a:r>
            <a:r>
              <a:rPr lang="en-US" sz="800" dirty="0"/>
              <a:t>Deep State Higher Education Cuts May </a:t>
            </a:r>
            <a:r>
              <a:rPr lang="en-US" sz="800" dirty="0" smtClean="0"/>
              <a:t>Harm </a:t>
            </a:r>
            <a:r>
              <a:rPr lang="en-US" sz="800" dirty="0"/>
              <a:t>Students and the Economy for Years to </a:t>
            </a:r>
            <a:r>
              <a:rPr lang="en-US" sz="800" dirty="0" smtClean="0"/>
              <a:t>Come.” Center on Budget and Policy Priorities, March 19, 2013: 21.</a:t>
            </a:r>
          </a:p>
        </p:txBody>
      </p:sp>
      <p:graphicFrame>
        <p:nvGraphicFramePr>
          <p:cNvPr id="4" name="Table 3"/>
          <p:cNvGraphicFramePr>
            <a:graphicFrameLocks noGrp="1"/>
          </p:cNvGraphicFramePr>
          <p:nvPr>
            <p:extLst>
              <p:ext uri="{D42A27DB-BD31-4B8C-83A1-F6EECF244321}">
                <p14:modId xmlns:p14="http://schemas.microsoft.com/office/powerpoint/2010/main" val="809391304"/>
              </p:ext>
            </p:extLst>
          </p:nvPr>
        </p:nvGraphicFramePr>
        <p:xfrm>
          <a:off x="427780" y="1908271"/>
          <a:ext cx="8288440" cy="4081141"/>
        </p:xfrm>
        <a:graphic>
          <a:graphicData uri="http://schemas.openxmlformats.org/drawingml/2006/table">
            <a:tbl>
              <a:tblPr firstRow="1" bandRow="1">
                <a:tableStyleId>{B301B821-A1FF-4177-AEE7-76D212191A09}</a:tableStyleId>
              </a:tblPr>
              <a:tblGrid>
                <a:gridCol w="1934420"/>
                <a:gridCol w="1502434"/>
                <a:gridCol w="1536210"/>
                <a:gridCol w="1657688"/>
                <a:gridCol w="1657688"/>
              </a:tblGrid>
              <a:tr h="657225">
                <a:tc gridSpan="5">
                  <a:txBody>
                    <a:bodyPr/>
                    <a:lstStyle/>
                    <a:p>
                      <a:pPr algn="ctr"/>
                      <a:r>
                        <a:rPr lang="en-US" dirty="0" smtClean="0"/>
                        <a:t>Change in State Higher Education Appropriations, Enrollment, and Appropriations</a:t>
                      </a:r>
                      <a:r>
                        <a:rPr lang="en-US" baseline="0" dirty="0" smtClean="0"/>
                        <a:t> </a:t>
                      </a:r>
                      <a:r>
                        <a:rPr lang="en-US" dirty="0" smtClean="0"/>
                        <a:t>Per-Student, 2007-08 School Year to 2012-13 School Year </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467356">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sz="1400" b="1" dirty="0" smtClean="0"/>
                        <a:t>2007 - 2008 </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2012 - 2013</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Change</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Percent Change</a:t>
                      </a:r>
                      <a:endParaRPr lang="en-US" sz="14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325">
                <a:tc>
                  <a:txBody>
                    <a:bodyPr/>
                    <a:lstStyle/>
                    <a:p>
                      <a:r>
                        <a:rPr lang="en-US" sz="1400" b="1" dirty="0" smtClean="0"/>
                        <a:t>State Appropriations </a:t>
                      </a:r>
                    </a:p>
                    <a:p>
                      <a:r>
                        <a:rPr lang="en-US" sz="1400" b="1" dirty="0" smtClean="0"/>
                        <a:t>for Higher Education </a:t>
                      </a:r>
                      <a:endParaRPr lang="en-US" sz="1400" b="1" dirty="0"/>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t>$87,172,406,161</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$70,361,814,675</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($16,810,591,486)</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-19.3%</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325">
                <a:tc>
                  <a:txBody>
                    <a:bodyPr/>
                    <a:lstStyle/>
                    <a:p>
                      <a:r>
                        <a:rPr lang="en-US" sz="1400" b="1" dirty="0" smtClean="0"/>
                        <a:t>Full-time Equivalent </a:t>
                      </a:r>
                    </a:p>
                    <a:p>
                      <a:r>
                        <a:rPr lang="en-US" sz="1400" b="1" dirty="0" smtClean="0"/>
                        <a:t>Enrollment at Public </a:t>
                      </a:r>
                    </a:p>
                    <a:p>
                      <a:r>
                        <a:rPr lang="en-US" sz="1400" b="1" dirty="0" smtClean="0"/>
                        <a:t>Colleges and </a:t>
                      </a:r>
                    </a:p>
                    <a:p>
                      <a:r>
                        <a:rPr lang="en-US" sz="1400" b="1" dirty="0" smtClean="0"/>
                        <a:t>Universities </a:t>
                      </a:r>
                      <a:endParaRPr lang="en-US" sz="1400" b="1" dirty="0"/>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t>10,271,685</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11,471,488</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1,199,803</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11.7%</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325">
                <a:tc>
                  <a:txBody>
                    <a:bodyPr/>
                    <a:lstStyle/>
                    <a:p>
                      <a:r>
                        <a:rPr lang="en-US" sz="1400" b="1" dirty="0" smtClean="0"/>
                        <a:t>State Appropriations </a:t>
                      </a:r>
                    </a:p>
                    <a:p>
                      <a:r>
                        <a:rPr lang="en-US" sz="1400" b="1" dirty="0" smtClean="0"/>
                        <a:t>Per Full Time Enrolled Student</a:t>
                      </a:r>
                      <a:endParaRPr lang="en-US" sz="1400" b="1" dirty="0"/>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t>8,487</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6,134</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(2,353)</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t>-27.7%</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325">
                <a:tc gridSpan="5">
                  <a:txBody>
                    <a:bodyPr/>
                    <a:lstStyle/>
                    <a:p>
                      <a:r>
                        <a:rPr lang="en-US" sz="1000" dirty="0" smtClean="0"/>
                        <a:t>Sources: Education appropriations data comes from the Grapevine survey conducted by Illinois State University, enrollment data comes from the State Higher Education Executive Officers’ Association. Since enrollment data is only available through the 2011-2012 school years, enrollment data for 2012-13 is an estimate based on data from past years. Dollar figures adjusted for inflation using the consumer price index.</a:t>
                      </a:r>
                      <a:endParaRPr lang="en-US" sz="1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bl>
          </a:graphicData>
        </a:graphic>
      </p:graphicFrame>
      <p:sp>
        <p:nvSpPr>
          <p:cNvPr id="2" name="Oval 1"/>
          <p:cNvSpPr/>
          <p:nvPr/>
        </p:nvSpPr>
        <p:spPr>
          <a:xfrm>
            <a:off x="6891867" y="1625595"/>
            <a:ext cx="2015066" cy="421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077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Resources </a:t>
            </a:r>
            <a:r>
              <a:rPr lang="en-US" dirty="0"/>
              <a:t>– What goes down must come up</a:t>
            </a:r>
            <a:r>
              <a:rPr lang="en-US" dirty="0" smtClean="0"/>
              <a:t>?</a:t>
            </a:r>
            <a:endParaRPr lang="en-US" dirty="0"/>
          </a:p>
        </p:txBody>
      </p:sp>
      <p:sp>
        <p:nvSpPr>
          <p:cNvPr id="5" name="TextBox 4"/>
          <p:cNvSpPr txBox="1"/>
          <p:nvPr/>
        </p:nvSpPr>
        <p:spPr>
          <a:xfrm>
            <a:off x="394915" y="6156150"/>
            <a:ext cx="8318084" cy="461665"/>
          </a:xfrm>
          <a:prstGeom prst="rect">
            <a:avLst/>
          </a:prstGeom>
          <a:noFill/>
        </p:spPr>
        <p:txBody>
          <a:bodyPr wrap="square" rtlCol="0">
            <a:spAutoFit/>
          </a:bodyPr>
          <a:lstStyle/>
          <a:p>
            <a:r>
              <a:rPr lang="en-US" sz="800" dirty="0" smtClean="0"/>
              <a:t>Source:</a:t>
            </a:r>
          </a:p>
          <a:p>
            <a:pPr marL="228600" indent="-228600">
              <a:buAutoNum type="arabicPeriod"/>
            </a:pPr>
            <a:r>
              <a:rPr lang="en-US" sz="800" dirty="0" smtClean="0"/>
              <a:t>Phil </a:t>
            </a:r>
            <a:r>
              <a:rPr lang="en-US" sz="800" dirty="0" err="1" smtClean="0"/>
              <a:t>Oliff</a:t>
            </a:r>
            <a:r>
              <a:rPr lang="en-US" sz="800" dirty="0" smtClean="0"/>
              <a:t>, Vincent </a:t>
            </a:r>
            <a:r>
              <a:rPr lang="en-US" sz="800" dirty="0"/>
              <a:t>Palacios, Ingrid Johnson, and Michael </a:t>
            </a:r>
            <a:r>
              <a:rPr lang="en-US" sz="800" dirty="0" err="1" smtClean="0"/>
              <a:t>Leachman</a:t>
            </a:r>
            <a:r>
              <a:rPr lang="en-US" sz="800" dirty="0" smtClean="0"/>
              <a:t>. “Recent </a:t>
            </a:r>
            <a:r>
              <a:rPr lang="en-US" sz="800" dirty="0"/>
              <a:t>Deep State Higher Education Cuts May </a:t>
            </a:r>
            <a:r>
              <a:rPr lang="en-US" sz="800" dirty="0" smtClean="0"/>
              <a:t>Harm </a:t>
            </a:r>
            <a:r>
              <a:rPr lang="en-US" sz="800" dirty="0"/>
              <a:t>Students and the Economy for Years to </a:t>
            </a:r>
            <a:r>
              <a:rPr lang="en-US" sz="800" dirty="0" smtClean="0"/>
              <a:t>Come.” Center on Budget and Policy Priorities, March 19, 2013: 13.</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1871654"/>
            <a:ext cx="6086475"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3712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1"/>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MC  Template_Pouring Beaker_April 2012">
  <a:themeElements>
    <a:clrScheme name="AMC Pouring Beaker">
      <a:dk1>
        <a:sysClr val="windowText" lastClr="000000"/>
      </a:dk1>
      <a:lt1>
        <a:sysClr val="window" lastClr="FFFFFF"/>
      </a:lt1>
      <a:dk2>
        <a:srgbClr val="666666"/>
      </a:dk2>
      <a:lt2>
        <a:srgbClr val="EEECE1"/>
      </a:lt2>
      <a:accent1>
        <a:srgbClr val="002266"/>
      </a:accent1>
      <a:accent2>
        <a:srgbClr val="FF3366"/>
      </a:accent2>
      <a:accent3>
        <a:srgbClr val="EEAA00"/>
      </a:accent3>
      <a:accent4>
        <a:srgbClr val="6688BB"/>
      </a:accent4>
      <a:accent5>
        <a:srgbClr val="666666"/>
      </a:accent5>
      <a:accent6>
        <a:srgbClr val="002266"/>
      </a:accent6>
      <a:hlink>
        <a:srgbClr val="FF3366"/>
      </a:hlink>
      <a:folHlink>
        <a:srgbClr val="6688BB"/>
      </a:folHlink>
    </a:clrScheme>
    <a:fontScheme name="Accen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1B452362EFCD4887AFBAB4BE457D21" ma:contentTypeVersion="1" ma:contentTypeDescription="Create a new document." ma:contentTypeScope="" ma:versionID="eaacf55c4add8ddb89713bee55835edf">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0AA526C-B7B2-4D10-B57E-0D48DB7AF3F8}">
  <ds:schemaRefs>
    <ds:schemaRef ds:uri="http://schemas.microsoft.com/sharepoint/v3/contenttype/forms"/>
  </ds:schemaRefs>
</ds:datastoreItem>
</file>

<file path=customXml/itemProps2.xml><?xml version="1.0" encoding="utf-8"?>
<ds:datastoreItem xmlns:ds="http://schemas.openxmlformats.org/officeDocument/2006/customXml" ds:itemID="{BF20674B-043A-4BF8-801D-C94F9BC22BEE}">
  <ds:schemaRefs>
    <ds:schemaRef ds:uri="http://purl.org/dc/terms/"/>
    <ds:schemaRef ds:uri="http://purl.org/dc/dcmitype/"/>
    <ds:schemaRef ds:uri="http://schemas.microsoft.com/office/2006/documentManagement/types"/>
    <ds:schemaRef ds:uri="http://www.w3.org/XML/1998/namespace"/>
    <ds:schemaRef ds:uri="http://schemas.microsoft.com/sharepoint/v3"/>
    <ds:schemaRef ds:uri="http://schemas.microsoft.com/office/2006/metadata/propertie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D20B46D2-92BC-484E-9348-E7027258E3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MASTER_4x3_Template</Template>
  <TotalTime>1189</TotalTime>
  <Words>1384</Words>
  <Application>Microsoft Office PowerPoint</Application>
  <PresentationFormat>On-screen Show (4:3)</PresentationFormat>
  <Paragraphs>283</Paragraphs>
  <Slides>21</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AMC  Template_Pouring Beaker_April 2012</vt:lpstr>
      <vt:lpstr>think-cell Slide</vt:lpstr>
      <vt:lpstr>PowerPoint Presentation</vt:lpstr>
      <vt:lpstr>Introductions</vt:lpstr>
      <vt:lpstr>A Look at Higher Education – from the Outside</vt:lpstr>
      <vt:lpstr>Higher Education is changing…</vt:lpstr>
      <vt:lpstr>…or is it?</vt:lpstr>
      <vt:lpstr>A hypothesis…</vt:lpstr>
      <vt:lpstr>8 Trends Impacting Higher Education2 </vt:lpstr>
      <vt:lpstr>1.  Resources – What goes down must come up?</vt:lpstr>
      <vt:lpstr>1.  Resources – What goes down must come up?</vt:lpstr>
      <vt:lpstr>2. Costs – Shifting sands.</vt:lpstr>
      <vt:lpstr>3. Faculty – To be or not to be…tenured.  That is the question.</vt:lpstr>
      <vt:lpstr>4. Students – Rethinking the “traditional” student.</vt:lpstr>
      <vt:lpstr>5. Value – The Value Gap.</vt:lpstr>
      <vt:lpstr>6. Tuition – Differential equations and other challenges</vt:lpstr>
      <vt:lpstr>7. Competition – Not all competition is on the court or gridiron.</vt:lpstr>
      <vt:lpstr>7. Competition – Not all competition is on the court or gridiron.</vt:lpstr>
      <vt:lpstr>8. Technology – The point is MOOC – or is it?</vt:lpstr>
      <vt:lpstr>8. Technology – The point is MOOC – or is it?</vt:lpstr>
      <vt:lpstr>What did we learn?</vt:lpstr>
      <vt:lpstr>So now what?</vt:lpstr>
      <vt:lpstr>Questions?</vt:lpstr>
    </vt:vector>
  </TitlesOfParts>
  <Company>Accenture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Mould, Timothy L.</cp:lastModifiedBy>
  <cp:revision>66</cp:revision>
  <dcterms:created xsi:type="dcterms:W3CDTF">2012-03-12T20:10:30Z</dcterms:created>
  <dcterms:modified xsi:type="dcterms:W3CDTF">2013-07-22T12:03:10Z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DH_PPT_012012_LEO</vt:lpwstr>
  </property>
  <property fmtid="{D5CDD505-2E9C-101B-9397-08002B2CF9AE}" pid="4" name="ArticulateGUID">
    <vt:lpwstr>AAA9661D-BB09-40B4-9621-E5DD34F7073B</vt:lpwstr>
  </property>
  <property fmtid="{D5CDD505-2E9C-101B-9397-08002B2CF9AE}" pid="5" name="ArticulateProjectFull">
    <vt:lpwstr>F:\PROJECTS\JohnsonBeesley\Accenture\Accenture_PPT_020412_LEO.ppta</vt:lpwstr>
  </property>
  <property fmtid="{D5CDD505-2E9C-101B-9397-08002B2CF9AE}" pid="6" name="ContentTypeId">
    <vt:lpwstr>0x010100841B452362EFCD4887AFBAB4BE457D21</vt:lpwstr>
  </property>
</Properties>
</file>